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65" r:id="rId4"/>
    <p:sldId id="266" r:id="rId5"/>
    <p:sldId id="267" r:id="rId6"/>
    <p:sldId id="268" r:id="rId7"/>
    <p:sldId id="269" r:id="rId8"/>
    <p:sldId id="270" r:id="rId9"/>
    <p:sldId id="271" r:id="rId10"/>
    <p:sldId id="272"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F2957-24FC-4ADA-BAED-4A08A6F72C6C}" type="datetimeFigureOut">
              <a:rPr lang="nl-NL" smtClean="0"/>
              <a:t>29-1-2020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B8EBF-CC0C-417B-B121-D2394E245172}" type="slidenum">
              <a:rPr lang="nl-NL" smtClean="0"/>
              <a:t>‹nr.›</a:t>
            </a:fld>
            <a:endParaRPr lang="nl-NL"/>
          </a:p>
        </p:txBody>
      </p:sp>
    </p:spTree>
    <p:extLst>
      <p:ext uri="{BB962C8B-B14F-4D97-AF65-F5344CB8AC3E}">
        <p14:creationId xmlns:p14="http://schemas.microsoft.com/office/powerpoint/2010/main" val="193832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solidFill>
                  <a:prstClr val="black"/>
                </a:solidFill>
              </a:rPr>
              <a:t>Er is mij gevraagd jullie vandaag mee te nemen door het </a:t>
            </a:r>
            <a:r>
              <a:rPr lang="nl-NL" dirty="0" err="1">
                <a:solidFill>
                  <a:prstClr val="black"/>
                </a:solidFill>
              </a:rPr>
              <a:t>zorgpad</a:t>
            </a:r>
            <a:r>
              <a:rPr lang="nl-NL" dirty="0">
                <a:solidFill>
                  <a:prstClr val="black"/>
                </a:solidFill>
              </a:rPr>
              <a:t> van een diabetes patiënt en dan gericht op de voet.</a:t>
            </a:r>
          </a:p>
          <a:p>
            <a:pPr lvl="0"/>
            <a:r>
              <a:rPr lang="nl-NL" dirty="0">
                <a:solidFill>
                  <a:prstClr val="black"/>
                </a:solidFill>
              </a:rPr>
              <a:t>Ik wil jullie laten zien wat de rol van de podotherapeut is en wat wij doen, en welke steun ik daarin van andere disciplines kan hebben. Dus wat is jullie rol daarin.</a:t>
            </a:r>
          </a:p>
          <a:p>
            <a:pPr lvl="0"/>
            <a:endParaRPr lang="nl-NL" dirty="0">
              <a:solidFill>
                <a:prstClr val="black"/>
              </a:solidFill>
            </a:endParaRPr>
          </a:p>
          <a:p>
            <a:pPr lvl="0"/>
            <a:r>
              <a:rPr lang="nl-NL" dirty="0">
                <a:solidFill>
                  <a:prstClr val="black"/>
                </a:solidFill>
              </a:rPr>
              <a:t>Aan de hand van foto’s laat ik zien wat wij tegenkomen, waar de twijfel kan liggen en wat je beter kan om de voeten van diabeten heel te houden.</a:t>
            </a:r>
          </a:p>
          <a:p>
            <a:endParaRPr lang="nl-NL" dirty="0"/>
          </a:p>
        </p:txBody>
      </p:sp>
      <p:sp>
        <p:nvSpPr>
          <p:cNvPr id="4" name="Tijdelijke aanduiding voor dianummer 3"/>
          <p:cNvSpPr>
            <a:spLocks noGrp="1"/>
          </p:cNvSpPr>
          <p:nvPr>
            <p:ph type="sldNum" sz="quarter" idx="10"/>
          </p:nvPr>
        </p:nvSpPr>
        <p:spPr/>
        <p:txBody>
          <a:bodyPr/>
          <a:lstStyle/>
          <a:p>
            <a:fld id="{32AF2ED8-66F4-4E15-B862-E54B00FE1776}" type="slidenum">
              <a:rPr lang="nl-NL" smtClean="0"/>
              <a:t>2</a:t>
            </a:fld>
            <a:endParaRPr lang="nl-NL"/>
          </a:p>
        </p:txBody>
      </p:sp>
    </p:spTree>
    <p:extLst>
      <p:ext uri="{BB962C8B-B14F-4D97-AF65-F5344CB8AC3E}">
        <p14:creationId xmlns:p14="http://schemas.microsoft.com/office/powerpoint/2010/main" val="13620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3991096"/>
          </a:xfrm>
        </p:spPr>
        <p:txBody>
          <a:bodyPr/>
          <a:lstStyle/>
          <a:p>
            <a:pPr lvl="0"/>
            <a:r>
              <a:rPr lang="nl-NL" dirty="0">
                <a:solidFill>
                  <a:prstClr val="black"/>
                </a:solidFill>
              </a:rPr>
              <a:t>Wat is dan de rol van de podotherapeut.</a:t>
            </a:r>
          </a:p>
          <a:p>
            <a:pPr lvl="0"/>
            <a:endParaRPr lang="nl-NL" dirty="0">
              <a:solidFill>
                <a:prstClr val="black"/>
              </a:solidFill>
            </a:endParaRPr>
          </a:p>
          <a:p>
            <a:pPr lvl="0"/>
            <a:r>
              <a:rPr lang="nl-NL" dirty="0">
                <a:solidFill>
                  <a:prstClr val="black"/>
                </a:solidFill>
              </a:rPr>
              <a:t>Met een uitgebreid onderzoek brengen we de voeten in kaart. Hoe staan ze ervoor. Hier kom ik dadelijk nog op terug.</a:t>
            </a:r>
          </a:p>
          <a:p>
            <a:pPr lvl="0"/>
            <a:endParaRPr lang="nl-NL" dirty="0">
              <a:solidFill>
                <a:prstClr val="black"/>
              </a:solidFill>
            </a:endParaRPr>
          </a:p>
          <a:p>
            <a:pPr lvl="0"/>
            <a:r>
              <a:rPr lang="nl-NL" dirty="0">
                <a:solidFill>
                  <a:prstClr val="black"/>
                </a:solidFill>
              </a:rPr>
              <a:t>Uit het onderzoek komt een risico profiel van de voeten naar voren. Dit risico profiel bepaalt de hoeveelheid geld bij de zorgverzekeraar</a:t>
            </a:r>
          </a:p>
          <a:p>
            <a:pPr lvl="0"/>
            <a:endParaRPr lang="nl-NL" dirty="0">
              <a:solidFill>
                <a:prstClr val="black"/>
              </a:solidFill>
            </a:endParaRPr>
          </a:p>
          <a:p>
            <a:pPr lvl="0"/>
            <a:r>
              <a:rPr lang="nl-NL" dirty="0">
                <a:solidFill>
                  <a:prstClr val="black"/>
                </a:solidFill>
              </a:rPr>
              <a:t>Daarnaast wordt een behandelplan opgesteld. Hierin wordt beschreven wat de medisch noodzakelijke zorg is voor de voeten om wonden te voorkomen.</a:t>
            </a:r>
          </a:p>
          <a:p>
            <a:pPr lvl="0"/>
            <a:r>
              <a:rPr lang="nl-NL" dirty="0">
                <a:solidFill>
                  <a:prstClr val="black"/>
                </a:solidFill>
              </a:rPr>
              <a:t>Voor de meeste mensen wordt het gezien als een boterbriefje wat bepaalt hoe vaak je naar de pedicure mag. Deels is dat zo, alleen beschrijft het veel meer.</a:t>
            </a:r>
          </a:p>
          <a:p>
            <a:pPr lvl="0"/>
            <a:r>
              <a:rPr lang="nl-NL" dirty="0">
                <a:solidFill>
                  <a:prstClr val="black"/>
                </a:solidFill>
              </a:rPr>
              <a:t>Er worden ook heel veel adviezen gegeven over verzorging, schoenen en problemen waar mensen tegen aan lopen. En dat is misschien nog wel veel belangrijker om de voeten van deze groep heel te houden.</a:t>
            </a:r>
          </a:p>
          <a:p>
            <a:pPr lvl="0"/>
            <a:endParaRPr lang="nl-NL" dirty="0">
              <a:solidFill>
                <a:prstClr val="black"/>
              </a:solidFill>
            </a:endParaRPr>
          </a:p>
          <a:p>
            <a:pPr lvl="0"/>
            <a:r>
              <a:rPr lang="nl-NL" dirty="0">
                <a:solidFill>
                  <a:prstClr val="black"/>
                </a:solidFill>
              </a:rPr>
              <a:t>Samen met de pedicure wordt de voetzorg gegeven.</a:t>
            </a:r>
          </a:p>
          <a:p>
            <a:pPr lvl="0"/>
            <a:endParaRPr lang="nl-NL" dirty="0">
              <a:solidFill>
                <a:prstClr val="black"/>
              </a:solidFill>
            </a:endParaRPr>
          </a:p>
          <a:p>
            <a:pPr lvl="0"/>
            <a:r>
              <a:rPr lang="nl-NL" dirty="0">
                <a:solidFill>
                  <a:prstClr val="black"/>
                </a:solidFill>
              </a:rPr>
              <a:t>Het geheel valt onder de Ketenzorg constructie, in Almere valt het buiten de ketenzorg en is de podotherapeut verantwoordelijk voor het </a:t>
            </a:r>
            <a:r>
              <a:rPr lang="nl-NL" dirty="0" err="1">
                <a:solidFill>
                  <a:prstClr val="black"/>
                </a:solidFill>
              </a:rPr>
              <a:t>financiele</a:t>
            </a:r>
            <a:r>
              <a:rPr lang="nl-NL" dirty="0">
                <a:solidFill>
                  <a:prstClr val="black"/>
                </a:solidFill>
              </a:rPr>
              <a:t> gedeelte .</a:t>
            </a:r>
          </a:p>
          <a:p>
            <a:endParaRPr lang="nl-NL" dirty="0"/>
          </a:p>
        </p:txBody>
      </p:sp>
      <p:sp>
        <p:nvSpPr>
          <p:cNvPr id="4" name="Tijdelijke aanduiding voor dianummer 3"/>
          <p:cNvSpPr>
            <a:spLocks noGrp="1"/>
          </p:cNvSpPr>
          <p:nvPr>
            <p:ph type="sldNum" sz="quarter" idx="10"/>
          </p:nvPr>
        </p:nvSpPr>
        <p:spPr/>
        <p:txBody>
          <a:bodyPr/>
          <a:lstStyle/>
          <a:p>
            <a:fld id="{32AF2ED8-66F4-4E15-B862-E54B00FE1776}" type="slidenum">
              <a:rPr lang="nl-NL" smtClean="0"/>
              <a:t>3</a:t>
            </a:fld>
            <a:endParaRPr lang="nl-NL"/>
          </a:p>
        </p:txBody>
      </p:sp>
    </p:spTree>
    <p:extLst>
      <p:ext uri="{BB962C8B-B14F-4D97-AF65-F5344CB8AC3E}">
        <p14:creationId xmlns:p14="http://schemas.microsoft.com/office/powerpoint/2010/main" val="144361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solidFill>
                  <a:prstClr val="black"/>
                </a:solidFill>
              </a:rPr>
              <a:t>Het onderzoek van de podotherapeut verschilt in deze niet heel veel van ons standaard onderzoek.</a:t>
            </a:r>
          </a:p>
          <a:p>
            <a:pPr lvl="0"/>
            <a:r>
              <a:rPr lang="nl-NL" dirty="0">
                <a:solidFill>
                  <a:prstClr val="black"/>
                </a:solidFill>
              </a:rPr>
              <a:t>ER komen wat extra testen bij voor het gevoel en doorbloeding.</a:t>
            </a:r>
          </a:p>
          <a:p>
            <a:pPr lvl="0"/>
            <a:endParaRPr lang="nl-NL" dirty="0">
              <a:solidFill>
                <a:prstClr val="black"/>
              </a:solidFill>
            </a:endParaRPr>
          </a:p>
          <a:p>
            <a:pPr lvl="0"/>
            <a:r>
              <a:rPr lang="nl-NL" dirty="0">
                <a:solidFill>
                  <a:prstClr val="black"/>
                </a:solidFill>
              </a:rPr>
              <a:t>(Verder uitleg van het onderzoek hoe en wat en waarvoor)</a:t>
            </a:r>
          </a:p>
          <a:p>
            <a:pPr lvl="0"/>
            <a:endParaRPr lang="nl-NL" dirty="0">
              <a:solidFill>
                <a:prstClr val="black"/>
              </a:solidFill>
            </a:endParaRPr>
          </a:p>
          <a:p>
            <a:pPr lvl="0"/>
            <a:r>
              <a:rPr lang="nl-NL" dirty="0">
                <a:solidFill>
                  <a:prstClr val="black"/>
                </a:solidFill>
              </a:rPr>
              <a:t>Het wel of niet bij de voeten kunnen, slecht zicht en allerlei </a:t>
            </a:r>
            <a:r>
              <a:rPr lang="nl-NL" dirty="0" err="1">
                <a:solidFill>
                  <a:prstClr val="black"/>
                </a:solidFill>
              </a:rPr>
              <a:t>comorbiteiten</a:t>
            </a:r>
            <a:r>
              <a:rPr lang="nl-NL" dirty="0">
                <a:solidFill>
                  <a:prstClr val="black"/>
                </a:solidFill>
              </a:rPr>
              <a:t> worden niet meegenomen.</a:t>
            </a:r>
          </a:p>
          <a:p>
            <a:pPr lvl="0"/>
            <a:r>
              <a:rPr lang="nl-NL" dirty="0">
                <a:solidFill>
                  <a:prstClr val="black"/>
                </a:solidFill>
              </a:rPr>
              <a:t>Leidend in het onderzoek zijn de protectieve gevoelsafname en de doorbloeding!!</a:t>
            </a:r>
          </a:p>
          <a:p>
            <a:endParaRPr lang="nl-NL" dirty="0"/>
          </a:p>
        </p:txBody>
      </p:sp>
      <p:sp>
        <p:nvSpPr>
          <p:cNvPr id="4" name="Tijdelijke aanduiding voor dianummer 3"/>
          <p:cNvSpPr>
            <a:spLocks noGrp="1"/>
          </p:cNvSpPr>
          <p:nvPr>
            <p:ph type="sldNum" sz="quarter" idx="10"/>
          </p:nvPr>
        </p:nvSpPr>
        <p:spPr/>
        <p:txBody>
          <a:bodyPr/>
          <a:lstStyle/>
          <a:p>
            <a:fld id="{32AF2ED8-66F4-4E15-B862-E54B00FE1776}" type="slidenum">
              <a:rPr lang="nl-NL" smtClean="0"/>
              <a:t>4</a:t>
            </a:fld>
            <a:endParaRPr lang="nl-NL"/>
          </a:p>
        </p:txBody>
      </p:sp>
    </p:spTree>
    <p:extLst>
      <p:ext uri="{BB962C8B-B14F-4D97-AF65-F5344CB8AC3E}">
        <p14:creationId xmlns:p14="http://schemas.microsoft.com/office/powerpoint/2010/main" val="177953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alle gegevens van het</a:t>
            </a:r>
            <a:r>
              <a:rPr lang="nl-NL" baseline="0" dirty="0"/>
              <a:t> onderzoek bekend zijn kun je aan de hand van dit stroomdiagram het risico profiel beschrijven.</a:t>
            </a:r>
          </a:p>
          <a:p>
            <a:r>
              <a:rPr lang="nl-NL" baseline="0" dirty="0"/>
              <a:t>Om te beginnen een Sim vaststellen en vervolgens het zorgprofiel.</a:t>
            </a:r>
          </a:p>
          <a:p>
            <a:endParaRPr lang="nl-NL" baseline="0" dirty="0"/>
          </a:p>
          <a:p>
            <a:r>
              <a:rPr lang="nl-NL" baseline="0" dirty="0"/>
              <a:t>Zorgprofiel 4 zijn de mensen die een ulcus hebben gehad, amputatie van een deel van de voet of onderbeen, Charcot voet, Dialyse </a:t>
            </a:r>
            <a:r>
              <a:rPr lang="nl-NL" baseline="0" dirty="0" err="1"/>
              <a:t>patienten</a:t>
            </a:r>
            <a:endParaRPr lang="nl-NL" dirty="0"/>
          </a:p>
        </p:txBody>
      </p:sp>
      <p:sp>
        <p:nvSpPr>
          <p:cNvPr id="4" name="Tijdelijke aanduiding voor dianummer 3"/>
          <p:cNvSpPr>
            <a:spLocks noGrp="1"/>
          </p:cNvSpPr>
          <p:nvPr>
            <p:ph type="sldNum" sz="quarter" idx="5"/>
          </p:nvPr>
        </p:nvSpPr>
        <p:spPr/>
        <p:txBody>
          <a:bodyPr/>
          <a:lstStyle/>
          <a:p>
            <a:fld id="{57257C07-52B2-4C86-B157-34CFCB0EA0A3}" type="slidenum">
              <a:rPr lang="nl-NL" smtClean="0"/>
              <a:t>5</a:t>
            </a:fld>
            <a:endParaRPr lang="nl-NL"/>
          </a:p>
        </p:txBody>
      </p:sp>
    </p:spTree>
    <p:extLst>
      <p:ext uri="{BB962C8B-B14F-4D97-AF65-F5344CB8AC3E}">
        <p14:creationId xmlns:p14="http://schemas.microsoft.com/office/powerpoint/2010/main" val="116044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solidFill>
                  <a:prstClr val="black"/>
                </a:solidFill>
              </a:rPr>
              <a:t>Wanneer alle gegevens van het onderzoek bekend zijn kun je aan de hand van dit stroomdiagram het risico profiel beschrijven.</a:t>
            </a:r>
          </a:p>
          <a:p>
            <a:pPr lvl="0"/>
            <a:r>
              <a:rPr lang="nl-NL" dirty="0">
                <a:solidFill>
                  <a:prstClr val="black"/>
                </a:solidFill>
              </a:rPr>
              <a:t>Om te beginnen een Sim vaststellen en vervolgens het zorgprofiel.</a:t>
            </a:r>
          </a:p>
          <a:p>
            <a:pPr lvl="0"/>
            <a:endParaRPr lang="nl-NL" dirty="0">
              <a:solidFill>
                <a:prstClr val="black"/>
              </a:solidFill>
            </a:endParaRPr>
          </a:p>
          <a:p>
            <a:pPr lvl="0"/>
            <a:r>
              <a:rPr lang="nl-NL" dirty="0">
                <a:solidFill>
                  <a:prstClr val="black"/>
                </a:solidFill>
              </a:rPr>
              <a:t>Zorgprofiel 4 zijn de mensen die een ulcus hebben gehad, amputatie van een deel van de voet of onderbeen, Charcot voet, Dialyse </a:t>
            </a:r>
            <a:r>
              <a:rPr lang="nl-NL" dirty="0" err="1">
                <a:solidFill>
                  <a:prstClr val="black"/>
                </a:solidFill>
              </a:rPr>
              <a:t>patienten</a:t>
            </a:r>
            <a:endParaRPr lang="nl-NL" dirty="0">
              <a:solidFill>
                <a:prstClr val="black"/>
              </a:solidFill>
            </a:endParaRPr>
          </a:p>
          <a:p>
            <a:endParaRPr lang="nl-NL" dirty="0"/>
          </a:p>
        </p:txBody>
      </p:sp>
      <p:sp>
        <p:nvSpPr>
          <p:cNvPr id="4" name="Tijdelijke aanduiding voor dianummer 3"/>
          <p:cNvSpPr>
            <a:spLocks noGrp="1"/>
          </p:cNvSpPr>
          <p:nvPr>
            <p:ph type="sldNum" sz="quarter" idx="10"/>
          </p:nvPr>
        </p:nvSpPr>
        <p:spPr/>
        <p:txBody>
          <a:bodyPr/>
          <a:lstStyle/>
          <a:p>
            <a:fld id="{32AF2ED8-66F4-4E15-B862-E54B00FE1776}" type="slidenum">
              <a:rPr lang="nl-NL" smtClean="0"/>
              <a:t>6</a:t>
            </a:fld>
            <a:endParaRPr lang="nl-NL"/>
          </a:p>
        </p:txBody>
      </p:sp>
    </p:spTree>
    <p:extLst>
      <p:ext uri="{BB962C8B-B14F-4D97-AF65-F5344CB8AC3E}">
        <p14:creationId xmlns:p14="http://schemas.microsoft.com/office/powerpoint/2010/main" val="399777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solidFill>
                  <a:prstClr val="black"/>
                </a:solidFill>
              </a:rPr>
              <a:t>Ons boek waarin de zorgpaden beschreven staan heb ik er bij gepakt en al deze disciplines komen in aanraking met deze patiënten groep. </a:t>
            </a:r>
          </a:p>
          <a:p>
            <a:pPr lvl="0"/>
            <a:r>
              <a:rPr lang="nl-NL" dirty="0">
                <a:solidFill>
                  <a:prstClr val="black"/>
                </a:solidFill>
              </a:rPr>
              <a:t>Wat ik nu mooi zou vinden is als we allemaal ook naar de kleine signalen zouden luisteren die mensen afgeven. Dit kan mondeling zijn of </a:t>
            </a:r>
            <a:r>
              <a:rPr lang="nl-NL" dirty="0" err="1">
                <a:solidFill>
                  <a:prstClr val="black"/>
                </a:solidFill>
              </a:rPr>
              <a:t>lichaamlijk</a:t>
            </a:r>
            <a:r>
              <a:rPr lang="nl-NL" dirty="0">
                <a:solidFill>
                  <a:prstClr val="black"/>
                </a:solidFill>
              </a:rPr>
              <a:t> (mank lopen) maar ook een pleister of geen schoen aan</a:t>
            </a:r>
          </a:p>
          <a:p>
            <a:pPr lvl="0"/>
            <a:r>
              <a:rPr lang="nl-NL" dirty="0">
                <a:solidFill>
                  <a:prstClr val="black"/>
                </a:solidFill>
              </a:rPr>
              <a:t>Iemand die pleisters komt kopen bij de apotheek, vragen waarvoor het is?</a:t>
            </a:r>
          </a:p>
          <a:p>
            <a:pPr lvl="0"/>
            <a:r>
              <a:rPr lang="nl-NL" dirty="0">
                <a:solidFill>
                  <a:prstClr val="black"/>
                </a:solidFill>
              </a:rPr>
              <a:t>Afbellen van de wekelijkse bewegingssessie Hoezo??</a:t>
            </a:r>
          </a:p>
          <a:p>
            <a:pPr lvl="0"/>
            <a:endParaRPr lang="nl-NL" dirty="0">
              <a:solidFill>
                <a:prstClr val="black"/>
              </a:solidFill>
            </a:endParaRPr>
          </a:p>
          <a:p>
            <a:pPr lvl="0"/>
            <a:endParaRPr lang="nl-NL" dirty="0">
              <a:solidFill>
                <a:prstClr val="black"/>
              </a:solidFill>
            </a:endParaRPr>
          </a:p>
          <a:p>
            <a:endParaRPr lang="nl-NL" dirty="0"/>
          </a:p>
        </p:txBody>
      </p:sp>
      <p:sp>
        <p:nvSpPr>
          <p:cNvPr id="4" name="Tijdelijke aanduiding voor dianummer 3"/>
          <p:cNvSpPr>
            <a:spLocks noGrp="1"/>
          </p:cNvSpPr>
          <p:nvPr>
            <p:ph type="sldNum" sz="quarter" idx="10"/>
          </p:nvPr>
        </p:nvSpPr>
        <p:spPr/>
        <p:txBody>
          <a:bodyPr/>
          <a:lstStyle/>
          <a:p>
            <a:fld id="{32AF2ED8-66F4-4E15-B862-E54B00FE1776}" type="slidenum">
              <a:rPr lang="nl-NL" smtClean="0"/>
              <a:t>7</a:t>
            </a:fld>
            <a:endParaRPr lang="nl-NL"/>
          </a:p>
        </p:txBody>
      </p:sp>
    </p:spTree>
    <p:extLst>
      <p:ext uri="{BB962C8B-B14F-4D97-AF65-F5344CB8AC3E}">
        <p14:creationId xmlns:p14="http://schemas.microsoft.com/office/powerpoint/2010/main" val="278075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ik nl zou willen voorkomen is dat schijnbaar kleine dingen over het hoofd gezien worden.</a:t>
            </a:r>
          </a:p>
          <a:p>
            <a:endParaRPr lang="nl-NL" dirty="0"/>
          </a:p>
          <a:p>
            <a:r>
              <a:rPr lang="nl-NL" dirty="0"/>
              <a:t>Want is dit ernstig?</a:t>
            </a:r>
          </a:p>
          <a:p>
            <a:endParaRPr lang="nl-NL" dirty="0"/>
          </a:p>
        </p:txBody>
      </p:sp>
      <p:sp>
        <p:nvSpPr>
          <p:cNvPr id="4" name="Tijdelijke aanduiding voor dianummer 3"/>
          <p:cNvSpPr>
            <a:spLocks noGrp="1"/>
          </p:cNvSpPr>
          <p:nvPr>
            <p:ph type="sldNum" sz="quarter" idx="10"/>
          </p:nvPr>
        </p:nvSpPr>
        <p:spPr/>
        <p:txBody>
          <a:bodyPr/>
          <a:lstStyle/>
          <a:p>
            <a:fld id="{32AF2ED8-66F4-4E15-B862-E54B00FE1776}" type="slidenum">
              <a:rPr lang="nl-NL" smtClean="0"/>
              <a:t>8</a:t>
            </a:fld>
            <a:endParaRPr lang="nl-NL"/>
          </a:p>
        </p:txBody>
      </p:sp>
    </p:spTree>
    <p:extLst>
      <p:ext uri="{BB962C8B-B14F-4D97-AF65-F5344CB8AC3E}">
        <p14:creationId xmlns:p14="http://schemas.microsoft.com/office/powerpoint/2010/main" val="256962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Beschrijven wat er op de </a:t>
            </a:r>
            <a:r>
              <a:rPr lang="nl-NL" dirty="0" err="1"/>
              <a:t>fotos</a:t>
            </a:r>
            <a:r>
              <a:rPr lang="nl-NL" dirty="0"/>
              <a:t> staat</a:t>
            </a:r>
          </a:p>
        </p:txBody>
      </p:sp>
      <p:sp>
        <p:nvSpPr>
          <p:cNvPr id="4" name="Tijdelijke aanduiding voor dianummer 3"/>
          <p:cNvSpPr>
            <a:spLocks noGrp="1"/>
          </p:cNvSpPr>
          <p:nvPr>
            <p:ph type="sldNum" sz="quarter" idx="10"/>
          </p:nvPr>
        </p:nvSpPr>
        <p:spPr/>
        <p:txBody>
          <a:bodyPr/>
          <a:lstStyle/>
          <a:p>
            <a:fld id="{32AF2ED8-66F4-4E15-B862-E54B00FE1776}" type="slidenum">
              <a:rPr lang="nl-NL" smtClean="0"/>
              <a:t>9</a:t>
            </a:fld>
            <a:endParaRPr lang="nl-NL"/>
          </a:p>
        </p:txBody>
      </p:sp>
    </p:spTree>
    <p:extLst>
      <p:ext uri="{BB962C8B-B14F-4D97-AF65-F5344CB8AC3E}">
        <p14:creationId xmlns:p14="http://schemas.microsoft.com/office/powerpoint/2010/main" val="2897215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Fotos</a:t>
            </a:r>
            <a:r>
              <a:rPr lang="nl-NL" dirty="0"/>
              <a:t> </a:t>
            </a:r>
            <a:r>
              <a:rPr lang="nl-NL" dirty="0" err="1"/>
              <a:t>besijven</a:t>
            </a:r>
            <a:endParaRPr lang="nl-NL" dirty="0"/>
          </a:p>
        </p:txBody>
      </p:sp>
      <p:sp>
        <p:nvSpPr>
          <p:cNvPr id="4" name="Tijdelijke aanduiding voor dianummer 3"/>
          <p:cNvSpPr>
            <a:spLocks noGrp="1"/>
          </p:cNvSpPr>
          <p:nvPr>
            <p:ph type="sldNum" sz="quarter" idx="10"/>
          </p:nvPr>
        </p:nvSpPr>
        <p:spPr/>
        <p:txBody>
          <a:bodyPr/>
          <a:lstStyle/>
          <a:p>
            <a:fld id="{32AF2ED8-66F4-4E15-B862-E54B00FE1776}" type="slidenum">
              <a:rPr lang="nl-NL" smtClean="0"/>
              <a:t>10</a:t>
            </a:fld>
            <a:endParaRPr lang="nl-NL"/>
          </a:p>
        </p:txBody>
      </p:sp>
    </p:spTree>
    <p:extLst>
      <p:ext uri="{BB962C8B-B14F-4D97-AF65-F5344CB8AC3E}">
        <p14:creationId xmlns:p14="http://schemas.microsoft.com/office/powerpoint/2010/main" val="3171276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EDB00-D628-49B6-8522-FDE763DD2A1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1498811-C3A8-4B7B-A945-299BFE11E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C4322CB-806D-48C1-8312-1F3E02674372}"/>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5" name="Tijdelijke aanduiding voor voettekst 4">
            <a:extLst>
              <a:ext uri="{FF2B5EF4-FFF2-40B4-BE49-F238E27FC236}">
                <a16:creationId xmlns:a16="http://schemas.microsoft.com/office/drawing/2014/main" id="{167A1F09-2FBA-4ACD-A857-B436DEF2D4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800AC9-B7B8-47CD-9984-AA80DE51A3A1}"/>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123220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CD5BB-80C3-4C22-935C-C4958D46DB5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FA0EC8F-DBF7-4D05-AFF7-48B1E59DFCC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12BFC9-ED34-457D-9563-7493B3BE5765}"/>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5" name="Tijdelijke aanduiding voor voettekst 4">
            <a:extLst>
              <a:ext uri="{FF2B5EF4-FFF2-40B4-BE49-F238E27FC236}">
                <a16:creationId xmlns:a16="http://schemas.microsoft.com/office/drawing/2014/main" id="{C8659EA8-C9B7-41FE-89D4-99827F3C17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EAD381-100B-4068-8E8A-F65723A34D85}"/>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3777858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0A3EEB1-988D-4340-B8A7-954CA783105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716D2B7-E73C-47BB-9114-25DC5301C8C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E084FE-3B6C-4629-AAFF-5AF4C3745B32}"/>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5" name="Tijdelijke aanduiding voor voettekst 4">
            <a:extLst>
              <a:ext uri="{FF2B5EF4-FFF2-40B4-BE49-F238E27FC236}">
                <a16:creationId xmlns:a16="http://schemas.microsoft.com/office/drawing/2014/main" id="{F4037FE9-F6A6-4D3D-99C5-1EE5DAFBC58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24635CD-C489-4F61-A95E-9AC3EF64AB3F}"/>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146284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DCC291-7179-C847-9516-83110106F35D}"/>
              </a:ext>
            </a:extLst>
          </p:cNvPr>
          <p:cNvSpPr>
            <a:spLocks noGrp="1"/>
          </p:cNvSpPr>
          <p:nvPr>
            <p:ph type="title"/>
          </p:nvPr>
        </p:nvSpPr>
        <p:spPr>
          <a:xfrm>
            <a:off x="1996751" y="4638547"/>
            <a:ext cx="8490859" cy="1325563"/>
          </a:xfrm>
          <a:prstGeom prst="rect">
            <a:avLst/>
          </a:prstGeom>
        </p:spPr>
        <p:txBody>
          <a:bodyPr/>
          <a:lstStyle>
            <a:lvl1pPr>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8220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648930-AE66-BA4D-AA4C-268B10611A36}"/>
              </a:ext>
            </a:extLst>
          </p:cNvPr>
          <p:cNvSpPr>
            <a:spLocks noGrp="1"/>
          </p:cNvSpPr>
          <p:nvPr>
            <p:ph type="title" hasCustomPrompt="1"/>
          </p:nvPr>
        </p:nvSpPr>
        <p:spPr>
          <a:xfrm>
            <a:off x="830424" y="1223543"/>
            <a:ext cx="10580915" cy="567937"/>
          </a:xfrm>
          <a:prstGeom prst="rect">
            <a:avLst/>
          </a:prstGeom>
        </p:spPr>
        <p:txBody>
          <a:bodyPr/>
          <a:lstStyle>
            <a:lvl1pPr>
              <a:defRPr sz="2700" b="1"/>
            </a:lvl1pPr>
          </a:lstStyle>
          <a:p>
            <a:r>
              <a:rPr lang="en-US" dirty="0"/>
              <a:t>Click to edit Master title style</a:t>
            </a:r>
            <a:br>
              <a:rPr lang="en-US" dirty="0"/>
            </a:br>
            <a:br>
              <a:rPr lang="en-US" dirty="0"/>
            </a:br>
            <a:br>
              <a:rPr lang="en-US" dirty="0"/>
            </a:br>
            <a:endParaRPr lang="en-US" dirty="0"/>
          </a:p>
        </p:txBody>
      </p:sp>
      <p:sp>
        <p:nvSpPr>
          <p:cNvPr id="9" name="Text Placeholder 8">
            <a:extLst>
              <a:ext uri="{FF2B5EF4-FFF2-40B4-BE49-F238E27FC236}">
                <a16:creationId xmlns:a16="http://schemas.microsoft.com/office/drawing/2014/main" id="{62C9DF73-C484-FB45-9155-F8F6AF093717}"/>
              </a:ext>
            </a:extLst>
          </p:cNvPr>
          <p:cNvSpPr>
            <a:spLocks noGrp="1"/>
          </p:cNvSpPr>
          <p:nvPr>
            <p:ph type="body" sz="quarter" idx="10"/>
          </p:nvPr>
        </p:nvSpPr>
        <p:spPr>
          <a:xfrm>
            <a:off x="830424" y="2062065"/>
            <a:ext cx="10580915" cy="3769568"/>
          </a:xfrm>
          <a:prstGeom prst="rect">
            <a:avLst/>
          </a:prstGeom>
        </p:spPr>
        <p:txBody>
          <a:bodyPr/>
          <a:lstStyle>
            <a:lvl1pPr marL="0" indent="0">
              <a:buNone/>
              <a:defRPr sz="1800">
                <a:solidFill>
                  <a:schemeClr val="tx1">
                    <a:lumMod val="85000"/>
                    <a:lumOff val="15000"/>
                  </a:schemeClr>
                </a:solidFill>
              </a:defRPr>
            </a:lvl1pPr>
            <a:lvl2pPr marL="342900" indent="0">
              <a:buNone/>
              <a:defRPr sz="1500">
                <a:solidFill>
                  <a:schemeClr val="tx1">
                    <a:lumMod val="85000"/>
                    <a:lumOff val="15000"/>
                  </a:schemeClr>
                </a:solidFill>
              </a:defRPr>
            </a:lvl2pPr>
          </a:lstStyle>
          <a:p>
            <a:pPr lvl="0"/>
            <a:r>
              <a:rPr lang="en-US" dirty="0"/>
              <a:t>Edit Master text styles</a:t>
            </a:r>
          </a:p>
          <a:p>
            <a:pPr lvl="0"/>
            <a:r>
              <a:rPr lang="en-US" dirty="0"/>
              <a:t>Second level</a:t>
            </a:r>
          </a:p>
        </p:txBody>
      </p:sp>
    </p:spTree>
    <p:extLst>
      <p:ext uri="{BB962C8B-B14F-4D97-AF65-F5344CB8AC3E}">
        <p14:creationId xmlns:p14="http://schemas.microsoft.com/office/powerpoint/2010/main" val="3261995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648930-AE66-BA4D-AA4C-268B10611A36}"/>
              </a:ext>
            </a:extLst>
          </p:cNvPr>
          <p:cNvSpPr>
            <a:spLocks noGrp="1"/>
          </p:cNvSpPr>
          <p:nvPr>
            <p:ph type="title" hasCustomPrompt="1"/>
          </p:nvPr>
        </p:nvSpPr>
        <p:spPr>
          <a:xfrm>
            <a:off x="830424" y="1223543"/>
            <a:ext cx="10580915" cy="567937"/>
          </a:xfrm>
          <a:prstGeom prst="rect">
            <a:avLst/>
          </a:prstGeom>
        </p:spPr>
        <p:txBody>
          <a:bodyPr/>
          <a:lstStyle>
            <a:lvl1pPr>
              <a:defRPr sz="2700" b="1"/>
            </a:lvl1pPr>
          </a:lstStyle>
          <a:p>
            <a:r>
              <a:rPr lang="en-US" dirty="0"/>
              <a:t>Click to edit Master title style</a:t>
            </a:r>
            <a:br>
              <a:rPr lang="en-US" dirty="0"/>
            </a:br>
            <a:br>
              <a:rPr lang="en-US" dirty="0"/>
            </a:br>
            <a:br>
              <a:rPr lang="en-US" dirty="0"/>
            </a:br>
            <a:endParaRPr lang="en-US" dirty="0"/>
          </a:p>
        </p:txBody>
      </p:sp>
      <p:sp>
        <p:nvSpPr>
          <p:cNvPr id="9" name="Text Placeholder 8">
            <a:extLst>
              <a:ext uri="{FF2B5EF4-FFF2-40B4-BE49-F238E27FC236}">
                <a16:creationId xmlns:a16="http://schemas.microsoft.com/office/drawing/2014/main" id="{62C9DF73-C484-FB45-9155-F8F6AF093717}"/>
              </a:ext>
            </a:extLst>
          </p:cNvPr>
          <p:cNvSpPr>
            <a:spLocks noGrp="1"/>
          </p:cNvSpPr>
          <p:nvPr>
            <p:ph type="body" sz="quarter" idx="10"/>
          </p:nvPr>
        </p:nvSpPr>
        <p:spPr>
          <a:xfrm>
            <a:off x="830424" y="2062065"/>
            <a:ext cx="10580915" cy="3769568"/>
          </a:xfrm>
          <a:prstGeom prst="rect">
            <a:avLst/>
          </a:prstGeom>
        </p:spPr>
        <p:txBody>
          <a:bodyPr/>
          <a:lstStyle>
            <a:lvl1pPr marL="0" indent="0">
              <a:buNone/>
              <a:defRPr sz="1800">
                <a:solidFill>
                  <a:schemeClr val="tx1">
                    <a:lumMod val="85000"/>
                    <a:lumOff val="15000"/>
                  </a:schemeClr>
                </a:solidFill>
              </a:defRPr>
            </a:lvl1pPr>
            <a:lvl2pPr marL="342900" indent="0">
              <a:buNone/>
              <a:defRPr sz="1500">
                <a:solidFill>
                  <a:schemeClr val="tx1">
                    <a:lumMod val="85000"/>
                    <a:lumOff val="15000"/>
                  </a:schemeClr>
                </a:solidFill>
              </a:defRPr>
            </a:lvl2pPr>
          </a:lstStyle>
          <a:p>
            <a:pPr lvl="0"/>
            <a:r>
              <a:rPr lang="en-US" dirty="0"/>
              <a:t>Edit Master text styles</a:t>
            </a:r>
          </a:p>
          <a:p>
            <a:pPr lvl="0"/>
            <a:r>
              <a:rPr lang="en-US" dirty="0"/>
              <a:t>Second level</a:t>
            </a:r>
          </a:p>
        </p:txBody>
      </p:sp>
    </p:spTree>
    <p:extLst>
      <p:ext uri="{BB962C8B-B14F-4D97-AF65-F5344CB8AC3E}">
        <p14:creationId xmlns:p14="http://schemas.microsoft.com/office/powerpoint/2010/main" val="194088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648930-AE66-BA4D-AA4C-268B10611A36}"/>
              </a:ext>
            </a:extLst>
          </p:cNvPr>
          <p:cNvSpPr>
            <a:spLocks noGrp="1"/>
          </p:cNvSpPr>
          <p:nvPr>
            <p:ph type="title" hasCustomPrompt="1"/>
          </p:nvPr>
        </p:nvSpPr>
        <p:spPr>
          <a:xfrm>
            <a:off x="830424" y="1223543"/>
            <a:ext cx="10580915" cy="567937"/>
          </a:xfrm>
          <a:prstGeom prst="rect">
            <a:avLst/>
          </a:prstGeom>
        </p:spPr>
        <p:txBody>
          <a:bodyPr/>
          <a:lstStyle>
            <a:lvl1pPr>
              <a:defRPr sz="2700" b="1"/>
            </a:lvl1pPr>
          </a:lstStyle>
          <a:p>
            <a:r>
              <a:rPr lang="en-US" dirty="0"/>
              <a:t>Click to edit Master title style</a:t>
            </a:r>
            <a:br>
              <a:rPr lang="en-US" dirty="0"/>
            </a:br>
            <a:br>
              <a:rPr lang="en-US" dirty="0"/>
            </a:br>
            <a:br>
              <a:rPr lang="en-US" dirty="0"/>
            </a:br>
            <a:endParaRPr lang="en-US" dirty="0"/>
          </a:p>
        </p:txBody>
      </p:sp>
      <p:sp>
        <p:nvSpPr>
          <p:cNvPr id="9" name="Text Placeholder 8">
            <a:extLst>
              <a:ext uri="{FF2B5EF4-FFF2-40B4-BE49-F238E27FC236}">
                <a16:creationId xmlns:a16="http://schemas.microsoft.com/office/drawing/2014/main" id="{62C9DF73-C484-FB45-9155-F8F6AF093717}"/>
              </a:ext>
            </a:extLst>
          </p:cNvPr>
          <p:cNvSpPr>
            <a:spLocks noGrp="1"/>
          </p:cNvSpPr>
          <p:nvPr>
            <p:ph type="body" sz="quarter" idx="10"/>
          </p:nvPr>
        </p:nvSpPr>
        <p:spPr>
          <a:xfrm>
            <a:off x="830424" y="2062065"/>
            <a:ext cx="10580915" cy="3769568"/>
          </a:xfrm>
          <a:prstGeom prst="rect">
            <a:avLst/>
          </a:prstGeom>
        </p:spPr>
        <p:txBody>
          <a:bodyPr/>
          <a:lstStyle>
            <a:lvl1pPr marL="0" indent="0">
              <a:buNone/>
              <a:defRPr sz="1800">
                <a:solidFill>
                  <a:schemeClr val="tx1">
                    <a:lumMod val="85000"/>
                    <a:lumOff val="15000"/>
                  </a:schemeClr>
                </a:solidFill>
              </a:defRPr>
            </a:lvl1pPr>
            <a:lvl2pPr marL="342900" indent="0">
              <a:buNone/>
              <a:defRPr sz="1500">
                <a:solidFill>
                  <a:schemeClr val="tx1">
                    <a:lumMod val="85000"/>
                    <a:lumOff val="15000"/>
                  </a:schemeClr>
                </a:solidFill>
              </a:defRPr>
            </a:lvl2pPr>
          </a:lstStyle>
          <a:p>
            <a:pPr lvl="0"/>
            <a:r>
              <a:rPr lang="en-US" dirty="0"/>
              <a:t>Edit Master text styles</a:t>
            </a:r>
          </a:p>
          <a:p>
            <a:pPr lvl="0"/>
            <a:r>
              <a:rPr lang="en-US" dirty="0"/>
              <a:t>Second level</a:t>
            </a:r>
          </a:p>
        </p:txBody>
      </p:sp>
    </p:spTree>
    <p:extLst>
      <p:ext uri="{BB962C8B-B14F-4D97-AF65-F5344CB8AC3E}">
        <p14:creationId xmlns:p14="http://schemas.microsoft.com/office/powerpoint/2010/main" val="846073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648930-AE66-BA4D-AA4C-268B10611A36}"/>
              </a:ext>
            </a:extLst>
          </p:cNvPr>
          <p:cNvSpPr>
            <a:spLocks noGrp="1"/>
          </p:cNvSpPr>
          <p:nvPr>
            <p:ph type="title" hasCustomPrompt="1"/>
          </p:nvPr>
        </p:nvSpPr>
        <p:spPr>
          <a:xfrm>
            <a:off x="830424" y="1223543"/>
            <a:ext cx="10580915" cy="567937"/>
          </a:xfrm>
          <a:prstGeom prst="rect">
            <a:avLst/>
          </a:prstGeom>
        </p:spPr>
        <p:txBody>
          <a:bodyPr/>
          <a:lstStyle>
            <a:lvl1pPr>
              <a:defRPr sz="2700" b="1"/>
            </a:lvl1pPr>
          </a:lstStyle>
          <a:p>
            <a:r>
              <a:rPr lang="en-US" dirty="0"/>
              <a:t>Click to edit Master title style</a:t>
            </a:r>
            <a:br>
              <a:rPr lang="en-US" dirty="0"/>
            </a:br>
            <a:br>
              <a:rPr lang="en-US" dirty="0"/>
            </a:br>
            <a:br>
              <a:rPr lang="en-US" dirty="0"/>
            </a:br>
            <a:endParaRPr lang="en-US" dirty="0"/>
          </a:p>
        </p:txBody>
      </p:sp>
      <p:sp>
        <p:nvSpPr>
          <p:cNvPr id="9" name="Text Placeholder 8">
            <a:extLst>
              <a:ext uri="{FF2B5EF4-FFF2-40B4-BE49-F238E27FC236}">
                <a16:creationId xmlns:a16="http://schemas.microsoft.com/office/drawing/2014/main" id="{62C9DF73-C484-FB45-9155-F8F6AF093717}"/>
              </a:ext>
            </a:extLst>
          </p:cNvPr>
          <p:cNvSpPr>
            <a:spLocks noGrp="1"/>
          </p:cNvSpPr>
          <p:nvPr>
            <p:ph type="body" sz="quarter" idx="10"/>
          </p:nvPr>
        </p:nvSpPr>
        <p:spPr>
          <a:xfrm>
            <a:off x="830424" y="2062065"/>
            <a:ext cx="10580915" cy="3769568"/>
          </a:xfrm>
          <a:prstGeom prst="rect">
            <a:avLst/>
          </a:prstGeom>
        </p:spPr>
        <p:txBody>
          <a:bodyPr/>
          <a:lstStyle>
            <a:lvl1pPr marL="0" indent="0">
              <a:buNone/>
              <a:defRPr sz="1800">
                <a:solidFill>
                  <a:schemeClr val="tx1">
                    <a:lumMod val="85000"/>
                    <a:lumOff val="15000"/>
                  </a:schemeClr>
                </a:solidFill>
              </a:defRPr>
            </a:lvl1pPr>
            <a:lvl2pPr marL="342900" indent="0">
              <a:buNone/>
              <a:defRPr sz="1500">
                <a:solidFill>
                  <a:schemeClr val="tx1">
                    <a:lumMod val="85000"/>
                    <a:lumOff val="15000"/>
                  </a:schemeClr>
                </a:solidFill>
              </a:defRPr>
            </a:lvl2pPr>
          </a:lstStyle>
          <a:p>
            <a:pPr lvl="0"/>
            <a:r>
              <a:rPr lang="en-US" dirty="0"/>
              <a:t>Edit Master text styles</a:t>
            </a:r>
          </a:p>
          <a:p>
            <a:pPr lvl="0"/>
            <a:r>
              <a:rPr lang="en-US" dirty="0"/>
              <a:t>Second level</a:t>
            </a:r>
          </a:p>
        </p:txBody>
      </p:sp>
    </p:spTree>
    <p:extLst>
      <p:ext uri="{BB962C8B-B14F-4D97-AF65-F5344CB8AC3E}">
        <p14:creationId xmlns:p14="http://schemas.microsoft.com/office/powerpoint/2010/main" val="1407745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13AC6D5A-2D77-C64D-B0E1-67A2AD1413AC}"/>
              </a:ext>
            </a:extLst>
          </p:cNvPr>
          <p:cNvSpPr>
            <a:spLocks noGrp="1"/>
          </p:cNvSpPr>
          <p:nvPr>
            <p:ph type="title" hasCustomPrompt="1"/>
          </p:nvPr>
        </p:nvSpPr>
        <p:spPr>
          <a:xfrm>
            <a:off x="830424" y="1223543"/>
            <a:ext cx="10580915" cy="567937"/>
          </a:xfrm>
          <a:prstGeom prst="rect">
            <a:avLst/>
          </a:prstGeom>
        </p:spPr>
        <p:txBody>
          <a:bodyPr/>
          <a:lstStyle>
            <a:lvl1pPr>
              <a:defRPr sz="2700" b="1"/>
            </a:lvl1pPr>
          </a:lstStyle>
          <a:p>
            <a:r>
              <a:rPr lang="en-US" dirty="0"/>
              <a:t>Click to edit Master title style</a:t>
            </a:r>
            <a:br>
              <a:rPr lang="en-US" dirty="0"/>
            </a:br>
            <a:br>
              <a:rPr lang="en-US" dirty="0"/>
            </a:br>
            <a:br>
              <a:rPr lang="en-US" dirty="0"/>
            </a:br>
            <a:endParaRPr lang="en-US" dirty="0"/>
          </a:p>
        </p:txBody>
      </p:sp>
      <p:sp>
        <p:nvSpPr>
          <p:cNvPr id="10" name="Text Placeholder 8">
            <a:extLst>
              <a:ext uri="{FF2B5EF4-FFF2-40B4-BE49-F238E27FC236}">
                <a16:creationId xmlns:a16="http://schemas.microsoft.com/office/drawing/2014/main" id="{AFEB9DAB-2508-A547-BB41-949667A5FB90}"/>
              </a:ext>
            </a:extLst>
          </p:cNvPr>
          <p:cNvSpPr>
            <a:spLocks noGrp="1"/>
          </p:cNvSpPr>
          <p:nvPr>
            <p:ph type="body" sz="quarter" idx="10"/>
          </p:nvPr>
        </p:nvSpPr>
        <p:spPr>
          <a:xfrm>
            <a:off x="830424" y="2062065"/>
            <a:ext cx="10580915" cy="3769568"/>
          </a:xfrm>
          <a:prstGeom prst="rect">
            <a:avLst/>
          </a:prstGeom>
        </p:spPr>
        <p:txBody>
          <a:bodyPr/>
          <a:lstStyle>
            <a:lvl1pPr marL="0" indent="0">
              <a:buNone/>
              <a:defRPr sz="1800">
                <a:solidFill>
                  <a:schemeClr val="tx1">
                    <a:lumMod val="85000"/>
                    <a:lumOff val="15000"/>
                  </a:schemeClr>
                </a:solidFill>
              </a:defRPr>
            </a:lvl1pPr>
            <a:lvl2pPr marL="342900" indent="0">
              <a:buNone/>
              <a:defRPr sz="1500">
                <a:solidFill>
                  <a:schemeClr val="tx1">
                    <a:lumMod val="85000"/>
                    <a:lumOff val="15000"/>
                  </a:schemeClr>
                </a:solidFill>
              </a:defRPr>
            </a:lvl2pPr>
          </a:lstStyle>
          <a:p>
            <a:pPr lvl="0"/>
            <a:r>
              <a:rPr lang="en-US" dirty="0"/>
              <a:t>Edit Master text styles</a:t>
            </a:r>
          </a:p>
          <a:p>
            <a:pPr lvl="0"/>
            <a:r>
              <a:rPr lang="en-US" dirty="0"/>
              <a:t>Second level</a:t>
            </a:r>
          </a:p>
        </p:txBody>
      </p:sp>
    </p:spTree>
    <p:extLst>
      <p:ext uri="{BB962C8B-B14F-4D97-AF65-F5344CB8AC3E}">
        <p14:creationId xmlns:p14="http://schemas.microsoft.com/office/powerpoint/2010/main" val="330762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84B4B-88F4-4827-BCCD-1B39FF3F502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3ACA859-F589-4C1A-912E-CA58293796F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109C6C-2E47-4399-B62B-1E705283AB86}"/>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5" name="Tijdelijke aanduiding voor voettekst 4">
            <a:extLst>
              <a:ext uri="{FF2B5EF4-FFF2-40B4-BE49-F238E27FC236}">
                <a16:creationId xmlns:a16="http://schemas.microsoft.com/office/drawing/2014/main" id="{7E918A69-1823-491B-AD5F-40D45E1301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6E66DA-F96E-44B5-8150-F55C8561CE40}"/>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11655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188F4-4CCF-433C-92E9-50C4B9C0B12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F717E77-3A28-438C-B600-9C90255FE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51E7D80-B169-4B60-8373-05227E1993F9}"/>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5" name="Tijdelijke aanduiding voor voettekst 4">
            <a:extLst>
              <a:ext uri="{FF2B5EF4-FFF2-40B4-BE49-F238E27FC236}">
                <a16:creationId xmlns:a16="http://schemas.microsoft.com/office/drawing/2014/main" id="{165D5A57-B807-424B-ACE2-9FFBFE424E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06F9A7-C096-41A7-9D61-BACB64A53092}"/>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393427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38FA8-2960-47B5-964B-07637C0263A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F61566C-A796-4E9D-8F59-2D5826165E7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983DBAC-85CA-4845-AE8F-DE8B98F8714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1A0AF18-B780-4707-A284-7BE55D0112D8}"/>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6" name="Tijdelijke aanduiding voor voettekst 5">
            <a:extLst>
              <a:ext uri="{FF2B5EF4-FFF2-40B4-BE49-F238E27FC236}">
                <a16:creationId xmlns:a16="http://schemas.microsoft.com/office/drawing/2014/main" id="{195DC938-5B21-468A-8C75-A018699E214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BBA389-02D7-4F75-8FE3-88BDB66E7F9C}"/>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2683865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2868E-9653-4611-9770-2B1DD17142D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9C8A21-8A09-4927-92ED-816CD4A20B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B2D5E98-2726-4928-B7B7-B4F7D96AF8D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EFB71A3-D4C3-4C56-A9DC-FC1D5A93B3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D9B2020-28A5-4F09-9D91-CC22F444FC5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FFEC142-04F3-4E89-94A7-0A437A666B7B}"/>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8" name="Tijdelijke aanduiding voor voettekst 7">
            <a:extLst>
              <a:ext uri="{FF2B5EF4-FFF2-40B4-BE49-F238E27FC236}">
                <a16:creationId xmlns:a16="http://schemas.microsoft.com/office/drawing/2014/main" id="{CAD15F82-F59D-4850-B1A8-7023ED0DF88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4BAC688-91A6-4D8C-8A9A-DB82EE11631F}"/>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337491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0055E-CA2F-4195-B305-BAFCFCF9B76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ECE5CD7-BBB4-49EE-98BF-B36F4F58173F}"/>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4" name="Tijdelijke aanduiding voor voettekst 3">
            <a:extLst>
              <a:ext uri="{FF2B5EF4-FFF2-40B4-BE49-F238E27FC236}">
                <a16:creationId xmlns:a16="http://schemas.microsoft.com/office/drawing/2014/main" id="{DB7D1F09-1330-45E9-84F7-BD3A213326D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02B8D2A-D6A5-454D-BBE1-6F73FF4E3503}"/>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348037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BA13070-4623-47E9-B7C8-71DCA2434B83}"/>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3" name="Tijdelijke aanduiding voor voettekst 2">
            <a:extLst>
              <a:ext uri="{FF2B5EF4-FFF2-40B4-BE49-F238E27FC236}">
                <a16:creationId xmlns:a16="http://schemas.microsoft.com/office/drawing/2014/main" id="{28FF4DC5-203F-40FA-8308-1237DA033B3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AF9C72D-2F4C-4F9E-8C09-E6DB4D4894ED}"/>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59418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EAB62-7598-417E-A78D-1A39C7B0D4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9C1D182-9128-44D7-A1A0-F31AB73E0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3F42B64-48AB-4301-81DB-482519E71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B32F467-489A-46E1-B0EC-D0F1263935BC}"/>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6" name="Tijdelijke aanduiding voor voettekst 5">
            <a:extLst>
              <a:ext uri="{FF2B5EF4-FFF2-40B4-BE49-F238E27FC236}">
                <a16:creationId xmlns:a16="http://schemas.microsoft.com/office/drawing/2014/main" id="{034F01B8-06B2-4FED-B7F5-CE3614BED03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1B0E4DA-3BE5-43A1-B102-CF70C9470276}"/>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168813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D3D98-367C-468F-BA2E-913E7525FA6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165F453-B7D8-4A1F-BE54-D46DFA9E0E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74FE43E-19AD-4062-8016-AFBB1EC6D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3BA3A3-CADF-41B8-BA96-00A66DAB18CC}"/>
              </a:ext>
            </a:extLst>
          </p:cNvPr>
          <p:cNvSpPr>
            <a:spLocks noGrp="1"/>
          </p:cNvSpPr>
          <p:nvPr>
            <p:ph type="dt" sz="half" idx="10"/>
          </p:nvPr>
        </p:nvSpPr>
        <p:spPr/>
        <p:txBody>
          <a:bodyPr/>
          <a:lstStyle/>
          <a:p>
            <a:fld id="{EC266D9B-19B7-48E8-B9C0-276F23B63052}" type="datetimeFigureOut">
              <a:rPr lang="nl-NL" smtClean="0"/>
              <a:t>29-1-2020</a:t>
            </a:fld>
            <a:endParaRPr lang="nl-NL"/>
          </a:p>
        </p:txBody>
      </p:sp>
      <p:sp>
        <p:nvSpPr>
          <p:cNvPr id="6" name="Tijdelijke aanduiding voor voettekst 5">
            <a:extLst>
              <a:ext uri="{FF2B5EF4-FFF2-40B4-BE49-F238E27FC236}">
                <a16:creationId xmlns:a16="http://schemas.microsoft.com/office/drawing/2014/main" id="{73B193ED-2DA3-4206-BEF2-AABAE0F53C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61F5502-C1E2-438A-AF55-4E09328CA420}"/>
              </a:ext>
            </a:extLst>
          </p:cNvPr>
          <p:cNvSpPr>
            <a:spLocks noGrp="1"/>
          </p:cNvSpPr>
          <p:nvPr>
            <p:ph type="sldNum" sz="quarter" idx="12"/>
          </p:nvPr>
        </p:nvSpPr>
        <p:spPr/>
        <p:txBody>
          <a:bodyPr/>
          <a:lstStyle/>
          <a:p>
            <a:fld id="{FF3218A8-91BB-437E-87A0-1EFE0D25B979}" type="slidenum">
              <a:rPr lang="nl-NL" smtClean="0"/>
              <a:t>‹nr.›</a:t>
            </a:fld>
            <a:endParaRPr lang="nl-NL"/>
          </a:p>
        </p:txBody>
      </p:sp>
    </p:spTree>
    <p:extLst>
      <p:ext uri="{BB962C8B-B14F-4D97-AF65-F5344CB8AC3E}">
        <p14:creationId xmlns:p14="http://schemas.microsoft.com/office/powerpoint/2010/main" val="411546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F777D4-4E09-4302-88B7-4B07209DBE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BB7808A-F0BE-4437-802D-6DF8B0E455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A09330-19AF-40F3-8CB2-619F5A646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66D9B-19B7-48E8-B9C0-276F23B63052}" type="datetimeFigureOut">
              <a:rPr lang="nl-NL" smtClean="0"/>
              <a:t>29-1-2020</a:t>
            </a:fld>
            <a:endParaRPr lang="nl-NL"/>
          </a:p>
        </p:txBody>
      </p:sp>
      <p:sp>
        <p:nvSpPr>
          <p:cNvPr id="5" name="Tijdelijke aanduiding voor voettekst 4">
            <a:extLst>
              <a:ext uri="{FF2B5EF4-FFF2-40B4-BE49-F238E27FC236}">
                <a16:creationId xmlns:a16="http://schemas.microsoft.com/office/drawing/2014/main" id="{20DE1647-7A87-41B4-AC49-9D681FAC5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A33E7E-BFF4-4EE0-BB11-B535C8A32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218A8-91BB-437E-87A0-1EFE0D25B979}" type="slidenum">
              <a:rPr lang="nl-NL" smtClean="0"/>
              <a:t>‹nr.›</a:t>
            </a:fld>
            <a:endParaRPr lang="nl-NL"/>
          </a:p>
        </p:txBody>
      </p:sp>
    </p:spTree>
    <p:extLst>
      <p:ext uri="{BB962C8B-B14F-4D97-AF65-F5344CB8AC3E}">
        <p14:creationId xmlns:p14="http://schemas.microsoft.com/office/powerpoint/2010/main" val="1055779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43A22-3235-40DD-9AAE-F7CA3185104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8190463-CC8D-4C25-996C-2EE5349861D7}"/>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542403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94CCC1-CFB3-5046-815E-C5891C7AE013}"/>
              </a:ext>
            </a:extLst>
          </p:cNvPr>
          <p:cNvSpPr>
            <a:spLocks noGrp="1"/>
          </p:cNvSpPr>
          <p:nvPr>
            <p:ph type="title"/>
          </p:nvPr>
        </p:nvSpPr>
        <p:spPr>
          <a:xfrm>
            <a:off x="3257468" y="981906"/>
            <a:ext cx="6776248" cy="425953"/>
          </a:xfrm>
        </p:spPr>
        <p:txBody>
          <a:bodyPr>
            <a:normAutofit fontScale="90000"/>
          </a:bodyPr>
          <a:lstStyle/>
          <a:p>
            <a:r>
              <a:rPr lang="en-US" sz="3300" dirty="0">
                <a:solidFill>
                  <a:srgbClr val="006666"/>
                </a:solidFill>
                <a:latin typeface="+mn-lt"/>
              </a:rPr>
              <a:t>En </a:t>
            </a:r>
            <a:r>
              <a:rPr lang="en-US" sz="3300" dirty="0" err="1">
                <a:solidFill>
                  <a:srgbClr val="006666"/>
                </a:solidFill>
                <a:latin typeface="+mn-lt"/>
              </a:rPr>
              <a:t>als</a:t>
            </a:r>
            <a:r>
              <a:rPr lang="en-US" sz="3300" dirty="0">
                <a:solidFill>
                  <a:srgbClr val="006666"/>
                </a:solidFill>
                <a:latin typeface="+mn-lt"/>
              </a:rPr>
              <a:t> </a:t>
            </a:r>
            <a:r>
              <a:rPr lang="en-US" sz="3300" dirty="0" err="1">
                <a:solidFill>
                  <a:srgbClr val="006666"/>
                </a:solidFill>
                <a:latin typeface="+mn-lt"/>
              </a:rPr>
              <a:t>laatste</a:t>
            </a:r>
            <a:r>
              <a:rPr lang="en-US" sz="3300" dirty="0">
                <a:solidFill>
                  <a:srgbClr val="006666"/>
                </a:solidFill>
                <a:latin typeface="+mn-lt"/>
              </a:rPr>
              <a:t>? </a:t>
            </a:r>
          </a:p>
        </p:txBody>
      </p:sp>
      <p:pic>
        <p:nvPicPr>
          <p:cNvPr id="2" name="Afbeelding 1"/>
          <p:cNvPicPr>
            <a:picLocks noChangeAspect="1"/>
          </p:cNvPicPr>
          <p:nvPr/>
        </p:nvPicPr>
        <p:blipFill>
          <a:blip r:embed="rId3"/>
          <a:stretch>
            <a:fillRect/>
          </a:stretch>
        </p:blipFill>
        <p:spPr>
          <a:xfrm>
            <a:off x="1808222" y="1574938"/>
            <a:ext cx="1586621" cy="1678070"/>
          </a:xfrm>
          <a:prstGeom prst="rect">
            <a:avLst/>
          </a:prstGeom>
        </p:spPr>
      </p:pic>
      <p:pic>
        <p:nvPicPr>
          <p:cNvPr id="9" name="Afbeelding 8">
            <a:extLst>
              <a:ext uri="{FF2B5EF4-FFF2-40B4-BE49-F238E27FC236}">
                <a16:creationId xmlns:a16="http://schemas.microsoft.com/office/drawing/2014/main" id="{04650EA3-9806-4002-AAEE-45A157192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74" t="22826" r="-2174" b="11957"/>
          <a:stretch>
            <a:fillRect/>
          </a:stretch>
        </p:blipFill>
        <p:spPr bwMode="auto">
          <a:xfrm>
            <a:off x="3806965" y="1574938"/>
            <a:ext cx="194429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587075A9-AB28-4598-A708-5F07BCF7D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666" t="31113" r="4445" b="5554"/>
          <a:stretch>
            <a:fillRect/>
          </a:stretch>
        </p:blipFill>
        <p:spPr bwMode="auto">
          <a:xfrm>
            <a:off x="6108827" y="1574940"/>
            <a:ext cx="1944291" cy="238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6"/>
          <a:stretch>
            <a:fillRect/>
          </a:stretch>
        </p:blipFill>
        <p:spPr>
          <a:xfrm>
            <a:off x="1983578" y="3432709"/>
            <a:ext cx="3481820" cy="2029213"/>
          </a:xfrm>
          <a:prstGeom prst="rect">
            <a:avLst/>
          </a:prstGeom>
        </p:spPr>
      </p:pic>
    </p:spTree>
    <p:extLst>
      <p:ext uri="{BB962C8B-B14F-4D97-AF65-F5344CB8AC3E}">
        <p14:creationId xmlns:p14="http://schemas.microsoft.com/office/powerpoint/2010/main" val="151549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ABEB-4B7D-2A4B-880D-95E44EF3AEB2}"/>
              </a:ext>
            </a:extLst>
          </p:cNvPr>
          <p:cNvSpPr>
            <a:spLocks noGrp="1"/>
          </p:cNvSpPr>
          <p:nvPr>
            <p:ph type="title"/>
          </p:nvPr>
        </p:nvSpPr>
        <p:spPr/>
        <p:txBody>
          <a:bodyPr/>
          <a:lstStyle/>
          <a:p>
            <a:r>
              <a:rPr lang="en-US" sz="4950" dirty="0" err="1"/>
              <a:t>Zorgpad</a:t>
            </a:r>
            <a:r>
              <a:rPr lang="en-US" sz="4950" dirty="0"/>
              <a:t> </a:t>
            </a:r>
            <a:r>
              <a:rPr lang="en-US" sz="4950" dirty="0" err="1"/>
              <a:t>diabetische</a:t>
            </a:r>
            <a:r>
              <a:rPr lang="en-US" sz="4950" dirty="0"/>
              <a:t> </a:t>
            </a:r>
            <a:r>
              <a:rPr lang="en-US" sz="4950" dirty="0" err="1"/>
              <a:t>voet</a:t>
            </a:r>
            <a:endParaRPr lang="en-US" sz="4950" dirty="0"/>
          </a:p>
        </p:txBody>
      </p:sp>
    </p:spTree>
    <p:extLst>
      <p:ext uri="{BB962C8B-B14F-4D97-AF65-F5344CB8AC3E}">
        <p14:creationId xmlns:p14="http://schemas.microsoft.com/office/powerpoint/2010/main" val="267838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CCC1-CFB3-5046-815E-C5891C7AE013}"/>
              </a:ext>
            </a:extLst>
          </p:cNvPr>
          <p:cNvSpPr>
            <a:spLocks noGrp="1"/>
          </p:cNvSpPr>
          <p:nvPr>
            <p:ph type="title"/>
          </p:nvPr>
        </p:nvSpPr>
        <p:spPr>
          <a:xfrm>
            <a:off x="2146818" y="1561930"/>
            <a:ext cx="7935686" cy="425953"/>
          </a:xfrm>
        </p:spPr>
        <p:txBody>
          <a:bodyPr>
            <a:normAutofit fontScale="90000"/>
          </a:bodyPr>
          <a:lstStyle/>
          <a:p>
            <a:r>
              <a:rPr lang="en-US" sz="3300" dirty="0" err="1">
                <a:solidFill>
                  <a:srgbClr val="006666"/>
                </a:solidFill>
                <a:latin typeface="+mn-lt"/>
              </a:rPr>
              <a:t>Rol</a:t>
            </a:r>
            <a:r>
              <a:rPr lang="en-US" sz="3300" dirty="0">
                <a:solidFill>
                  <a:srgbClr val="006666"/>
                </a:solidFill>
                <a:latin typeface="+mn-lt"/>
              </a:rPr>
              <a:t> </a:t>
            </a:r>
            <a:r>
              <a:rPr lang="en-US" sz="3300" dirty="0" err="1">
                <a:solidFill>
                  <a:srgbClr val="006666"/>
                </a:solidFill>
                <a:latin typeface="+mn-lt"/>
              </a:rPr>
              <a:t>podotherapeut</a:t>
            </a:r>
            <a:r>
              <a:rPr lang="en-US" sz="3300" dirty="0">
                <a:solidFill>
                  <a:srgbClr val="006666"/>
                </a:solidFill>
                <a:latin typeface="+mn-lt"/>
              </a:rPr>
              <a:t> </a:t>
            </a:r>
            <a:r>
              <a:rPr lang="en-US" sz="3300" dirty="0" err="1">
                <a:solidFill>
                  <a:srgbClr val="006666"/>
                </a:solidFill>
                <a:latin typeface="+mn-lt"/>
              </a:rPr>
              <a:t>bij</a:t>
            </a:r>
            <a:r>
              <a:rPr lang="en-US" sz="3300" dirty="0">
                <a:solidFill>
                  <a:srgbClr val="006666"/>
                </a:solidFill>
                <a:latin typeface="+mn-lt"/>
              </a:rPr>
              <a:t> diabetes mellitus</a:t>
            </a:r>
          </a:p>
        </p:txBody>
      </p:sp>
      <p:sp>
        <p:nvSpPr>
          <p:cNvPr id="3" name="Text Placeholder 2">
            <a:extLst>
              <a:ext uri="{FF2B5EF4-FFF2-40B4-BE49-F238E27FC236}">
                <a16:creationId xmlns:a16="http://schemas.microsoft.com/office/drawing/2014/main" id="{33B86606-DF18-5B46-9BB4-09DD06BE30CC}"/>
              </a:ext>
            </a:extLst>
          </p:cNvPr>
          <p:cNvSpPr>
            <a:spLocks noGrp="1"/>
          </p:cNvSpPr>
          <p:nvPr>
            <p:ph type="body" sz="quarter" idx="10"/>
          </p:nvPr>
        </p:nvSpPr>
        <p:spPr>
          <a:xfrm>
            <a:off x="2146818" y="2171979"/>
            <a:ext cx="7935686" cy="2827176"/>
          </a:xfrm>
        </p:spPr>
        <p:txBody>
          <a:bodyPr>
            <a:normAutofit fontScale="92500" lnSpcReduction="20000"/>
          </a:bodyPr>
          <a:lstStyle/>
          <a:p>
            <a:pPr marL="257175" indent="-257175">
              <a:buClr>
                <a:srgbClr val="006666"/>
              </a:buClr>
              <a:buFont typeface="Wingdings" panose="05000000000000000000" pitchFamily="2" charset="2"/>
              <a:buChar char="v"/>
            </a:pPr>
            <a:r>
              <a:rPr lang="en-US" sz="2400" dirty="0">
                <a:solidFill>
                  <a:srgbClr val="008080"/>
                </a:solidFill>
              </a:rPr>
              <a:t> In </a:t>
            </a:r>
            <a:r>
              <a:rPr lang="en-US" sz="2400" dirty="0" err="1">
                <a:solidFill>
                  <a:srgbClr val="008080"/>
                </a:solidFill>
              </a:rPr>
              <a:t>kaart</a:t>
            </a:r>
            <a:r>
              <a:rPr lang="en-US" sz="2400" dirty="0">
                <a:solidFill>
                  <a:srgbClr val="008080"/>
                </a:solidFill>
              </a:rPr>
              <a:t> </a:t>
            </a:r>
            <a:r>
              <a:rPr lang="en-US" sz="2400" dirty="0" err="1">
                <a:solidFill>
                  <a:srgbClr val="008080"/>
                </a:solidFill>
              </a:rPr>
              <a:t>brengen</a:t>
            </a:r>
            <a:r>
              <a:rPr lang="en-US" sz="2400" dirty="0">
                <a:solidFill>
                  <a:srgbClr val="008080"/>
                </a:solidFill>
              </a:rPr>
              <a:t> </a:t>
            </a:r>
            <a:r>
              <a:rPr lang="en-US" sz="2400" dirty="0" err="1">
                <a:solidFill>
                  <a:srgbClr val="008080"/>
                </a:solidFill>
              </a:rPr>
              <a:t>voeten</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Vaststellen</a:t>
            </a:r>
            <a:r>
              <a:rPr lang="en-US" sz="2400" dirty="0">
                <a:solidFill>
                  <a:srgbClr val="008080"/>
                </a:solidFill>
              </a:rPr>
              <a:t> Sim </a:t>
            </a:r>
            <a:r>
              <a:rPr lang="en-US" sz="2400" dirty="0" err="1">
                <a:solidFill>
                  <a:srgbClr val="008080"/>
                </a:solidFill>
              </a:rPr>
              <a:t>classificatie</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Vaststellen</a:t>
            </a:r>
            <a:r>
              <a:rPr lang="en-US" sz="2400" dirty="0">
                <a:solidFill>
                  <a:srgbClr val="008080"/>
                </a:solidFill>
              </a:rPr>
              <a:t> </a:t>
            </a:r>
            <a:r>
              <a:rPr lang="en-US" sz="2400" dirty="0" err="1">
                <a:solidFill>
                  <a:srgbClr val="008080"/>
                </a:solidFill>
              </a:rPr>
              <a:t>zorgprofiel</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Opstellen</a:t>
            </a:r>
            <a:r>
              <a:rPr lang="en-US" sz="2400" dirty="0">
                <a:solidFill>
                  <a:srgbClr val="008080"/>
                </a:solidFill>
              </a:rPr>
              <a:t> </a:t>
            </a:r>
            <a:r>
              <a:rPr lang="en-US" sz="2400" dirty="0" err="1">
                <a:solidFill>
                  <a:srgbClr val="008080"/>
                </a:solidFill>
              </a:rPr>
              <a:t>behandelplan</a:t>
            </a:r>
            <a:r>
              <a:rPr lang="en-US" sz="2400" dirty="0">
                <a:solidFill>
                  <a:srgbClr val="008080"/>
                </a:solidFill>
              </a:rPr>
              <a:t>:</a:t>
            </a:r>
          </a:p>
          <a:p>
            <a:pPr marL="685800" lvl="1" indent="-342900">
              <a:buClr>
                <a:srgbClr val="006666"/>
              </a:buClr>
              <a:buFont typeface="Wingdings" panose="05000000000000000000" pitchFamily="2" charset="2"/>
              <a:buChar char="§"/>
            </a:pPr>
            <a:r>
              <a:rPr lang="en-US" sz="2100" dirty="0">
                <a:solidFill>
                  <a:srgbClr val="008080"/>
                </a:solidFill>
              </a:rPr>
              <a:t> </a:t>
            </a:r>
            <a:r>
              <a:rPr lang="en-US" sz="2100" dirty="0" err="1">
                <a:solidFill>
                  <a:srgbClr val="008080"/>
                </a:solidFill>
              </a:rPr>
              <a:t>aantal</a:t>
            </a:r>
            <a:r>
              <a:rPr lang="en-US" sz="2100" dirty="0">
                <a:solidFill>
                  <a:srgbClr val="008080"/>
                </a:solidFill>
              </a:rPr>
              <a:t> </a:t>
            </a:r>
            <a:r>
              <a:rPr lang="en-US" sz="2100" dirty="0" err="1">
                <a:solidFill>
                  <a:srgbClr val="008080"/>
                </a:solidFill>
              </a:rPr>
              <a:t>behandelingen</a:t>
            </a:r>
            <a:r>
              <a:rPr lang="en-US" sz="2100" dirty="0">
                <a:solidFill>
                  <a:srgbClr val="008080"/>
                </a:solidFill>
              </a:rPr>
              <a:t> </a:t>
            </a:r>
            <a:r>
              <a:rPr lang="en-US" sz="2100" dirty="0" err="1">
                <a:solidFill>
                  <a:srgbClr val="008080"/>
                </a:solidFill>
              </a:rPr>
              <a:t>bij</a:t>
            </a:r>
            <a:r>
              <a:rPr lang="en-US" sz="2100" dirty="0">
                <a:solidFill>
                  <a:srgbClr val="008080"/>
                </a:solidFill>
              </a:rPr>
              <a:t> </a:t>
            </a:r>
            <a:r>
              <a:rPr lang="en-US" sz="2100" dirty="0" err="1">
                <a:solidFill>
                  <a:srgbClr val="008080"/>
                </a:solidFill>
              </a:rPr>
              <a:t>podotherapeut</a:t>
            </a:r>
            <a:endParaRPr lang="en-US" sz="2100" dirty="0">
              <a:solidFill>
                <a:srgbClr val="008080"/>
              </a:solidFill>
            </a:endParaRPr>
          </a:p>
          <a:p>
            <a:pPr marL="685800" lvl="1" indent="-342900">
              <a:buClr>
                <a:srgbClr val="006666"/>
              </a:buClr>
              <a:buFont typeface="Wingdings" panose="05000000000000000000" pitchFamily="2" charset="2"/>
              <a:buChar char="§"/>
            </a:pPr>
            <a:r>
              <a:rPr lang="en-US" sz="2100" dirty="0">
                <a:solidFill>
                  <a:srgbClr val="008080"/>
                </a:solidFill>
              </a:rPr>
              <a:t> </a:t>
            </a:r>
            <a:r>
              <a:rPr lang="en-US" sz="2100" dirty="0" err="1">
                <a:solidFill>
                  <a:srgbClr val="008080"/>
                </a:solidFill>
              </a:rPr>
              <a:t>medisch</a:t>
            </a:r>
            <a:r>
              <a:rPr lang="en-US" sz="2100" dirty="0">
                <a:solidFill>
                  <a:srgbClr val="008080"/>
                </a:solidFill>
              </a:rPr>
              <a:t> </a:t>
            </a:r>
            <a:r>
              <a:rPr lang="en-US" sz="2100" dirty="0" err="1">
                <a:solidFill>
                  <a:srgbClr val="008080"/>
                </a:solidFill>
              </a:rPr>
              <a:t>noodzakelijke</a:t>
            </a:r>
            <a:r>
              <a:rPr lang="en-US" sz="2100" dirty="0">
                <a:solidFill>
                  <a:srgbClr val="008080"/>
                </a:solidFill>
              </a:rPr>
              <a:t> voetzorg </a:t>
            </a:r>
            <a:r>
              <a:rPr lang="en-US" sz="2100" dirty="0" err="1">
                <a:solidFill>
                  <a:srgbClr val="008080"/>
                </a:solidFill>
              </a:rPr>
              <a:t>beschrijven</a:t>
            </a:r>
            <a:endParaRPr lang="en-US" sz="21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Regelen</a:t>
            </a:r>
            <a:r>
              <a:rPr lang="en-US" sz="2400" dirty="0">
                <a:solidFill>
                  <a:srgbClr val="008080"/>
                </a:solidFill>
              </a:rPr>
              <a:t> van </a:t>
            </a:r>
            <a:r>
              <a:rPr lang="en-US" sz="2400" dirty="0" err="1">
                <a:solidFill>
                  <a:srgbClr val="008080"/>
                </a:solidFill>
              </a:rPr>
              <a:t>juiste</a:t>
            </a:r>
            <a:r>
              <a:rPr lang="en-US" sz="2400" dirty="0">
                <a:solidFill>
                  <a:srgbClr val="008080"/>
                </a:solidFill>
              </a:rPr>
              <a:t> voetzorg, </a:t>
            </a:r>
            <a:r>
              <a:rPr lang="en-US" sz="2400" dirty="0" err="1">
                <a:solidFill>
                  <a:srgbClr val="008080"/>
                </a:solidFill>
              </a:rPr>
              <a:t>juiste</a:t>
            </a:r>
            <a:r>
              <a:rPr lang="en-US" sz="2400" dirty="0">
                <a:solidFill>
                  <a:srgbClr val="008080"/>
                </a:solidFill>
              </a:rPr>
              <a:t> </a:t>
            </a:r>
            <a:r>
              <a:rPr lang="en-US" sz="2400" dirty="0" err="1">
                <a:solidFill>
                  <a:srgbClr val="008080"/>
                </a:solidFill>
              </a:rPr>
              <a:t>tijd</a:t>
            </a:r>
            <a:r>
              <a:rPr lang="en-US" sz="2400" dirty="0">
                <a:solidFill>
                  <a:srgbClr val="008080"/>
                </a:solidFill>
              </a:rPr>
              <a:t> en </a:t>
            </a:r>
            <a:r>
              <a:rPr lang="en-US" sz="2400" dirty="0" err="1">
                <a:solidFill>
                  <a:srgbClr val="008080"/>
                </a:solidFill>
              </a:rPr>
              <a:t>plaats</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err="1">
                <a:solidFill>
                  <a:srgbClr val="008080"/>
                </a:solidFill>
              </a:rPr>
              <a:t>Ketenzorg</a:t>
            </a:r>
            <a:endParaRPr lang="en-US" sz="2400" dirty="0">
              <a:solidFill>
                <a:srgbClr val="008080"/>
              </a:solidFill>
            </a:endParaRPr>
          </a:p>
          <a:p>
            <a:pPr marL="257175" indent="-257175">
              <a:buClr>
                <a:srgbClr val="006666"/>
              </a:buClr>
              <a:buFont typeface="Wingdings" panose="05000000000000000000" pitchFamily="2" charset="2"/>
              <a:buChar char="v"/>
            </a:pPr>
            <a:endParaRPr lang="en-US" dirty="0"/>
          </a:p>
          <a:p>
            <a:pPr marL="257175" indent="-257175">
              <a:buClr>
                <a:srgbClr val="006666"/>
              </a:buClr>
              <a:buFont typeface="Wingdings" panose="05000000000000000000" pitchFamily="2" charset="2"/>
              <a:buChar char="v"/>
            </a:pPr>
            <a:endParaRPr lang="en-US" dirty="0"/>
          </a:p>
        </p:txBody>
      </p:sp>
    </p:spTree>
    <p:extLst>
      <p:ext uri="{BB962C8B-B14F-4D97-AF65-F5344CB8AC3E}">
        <p14:creationId xmlns:p14="http://schemas.microsoft.com/office/powerpoint/2010/main" val="422726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CCC1-CFB3-5046-815E-C5891C7AE013}"/>
              </a:ext>
            </a:extLst>
          </p:cNvPr>
          <p:cNvSpPr>
            <a:spLocks noGrp="1"/>
          </p:cNvSpPr>
          <p:nvPr>
            <p:ph type="title"/>
          </p:nvPr>
        </p:nvSpPr>
        <p:spPr>
          <a:xfrm>
            <a:off x="2146818" y="1561930"/>
            <a:ext cx="7935686" cy="425953"/>
          </a:xfrm>
        </p:spPr>
        <p:txBody>
          <a:bodyPr>
            <a:normAutofit fontScale="90000"/>
          </a:bodyPr>
          <a:lstStyle/>
          <a:p>
            <a:r>
              <a:rPr lang="en-US" sz="3300" dirty="0" err="1">
                <a:solidFill>
                  <a:srgbClr val="006666"/>
                </a:solidFill>
                <a:latin typeface="+mn-lt"/>
              </a:rPr>
              <a:t>Onderzoek</a:t>
            </a:r>
            <a:r>
              <a:rPr lang="en-US" sz="3300" dirty="0">
                <a:solidFill>
                  <a:srgbClr val="006666"/>
                </a:solidFill>
                <a:latin typeface="+mn-lt"/>
              </a:rPr>
              <a:t> </a:t>
            </a:r>
            <a:r>
              <a:rPr lang="en-US" sz="3300" dirty="0" err="1">
                <a:solidFill>
                  <a:srgbClr val="006666"/>
                </a:solidFill>
                <a:latin typeface="+mn-lt"/>
              </a:rPr>
              <a:t>podotherapeut</a:t>
            </a:r>
            <a:r>
              <a:rPr lang="en-US" sz="3300" dirty="0">
                <a:solidFill>
                  <a:srgbClr val="006666"/>
                </a:solidFill>
                <a:latin typeface="+mn-lt"/>
              </a:rPr>
              <a:t> </a:t>
            </a:r>
          </a:p>
        </p:txBody>
      </p:sp>
      <p:sp>
        <p:nvSpPr>
          <p:cNvPr id="3" name="Text Placeholder 2">
            <a:extLst>
              <a:ext uri="{FF2B5EF4-FFF2-40B4-BE49-F238E27FC236}">
                <a16:creationId xmlns:a16="http://schemas.microsoft.com/office/drawing/2014/main" id="{33B86606-DF18-5B46-9BB4-09DD06BE30CC}"/>
              </a:ext>
            </a:extLst>
          </p:cNvPr>
          <p:cNvSpPr>
            <a:spLocks noGrp="1"/>
          </p:cNvSpPr>
          <p:nvPr>
            <p:ph type="body" sz="quarter" idx="10"/>
          </p:nvPr>
        </p:nvSpPr>
        <p:spPr>
          <a:xfrm>
            <a:off x="2146817" y="2171979"/>
            <a:ext cx="7935686" cy="2827176"/>
          </a:xfrm>
        </p:spPr>
        <p:txBody>
          <a:bodyPr>
            <a:normAutofit fontScale="92500" lnSpcReduction="10000"/>
          </a:bodyPr>
          <a:lstStyle/>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Anamnese</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Inspectie</a:t>
            </a:r>
            <a:r>
              <a:rPr lang="en-US" sz="2400" dirty="0">
                <a:solidFill>
                  <a:srgbClr val="008080"/>
                </a:solidFill>
              </a:rPr>
              <a:t> </a:t>
            </a:r>
            <a:r>
              <a:rPr lang="en-US" sz="2400" dirty="0" err="1">
                <a:solidFill>
                  <a:srgbClr val="008080"/>
                </a:solidFill>
              </a:rPr>
              <a:t>huid</a:t>
            </a:r>
            <a:r>
              <a:rPr lang="en-US" sz="2400" dirty="0">
                <a:solidFill>
                  <a:srgbClr val="008080"/>
                </a:solidFill>
              </a:rPr>
              <a:t> en </a:t>
            </a:r>
            <a:r>
              <a:rPr lang="en-US" sz="2400" dirty="0" err="1">
                <a:solidFill>
                  <a:srgbClr val="008080"/>
                </a:solidFill>
              </a:rPr>
              <a:t>nagels</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Monofilament</a:t>
            </a: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Stemvork</a:t>
            </a:r>
            <a:endParaRPr lang="en-US" sz="21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Doppler</a:t>
            </a: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Functie</a:t>
            </a:r>
            <a:r>
              <a:rPr lang="en-US" sz="2400" dirty="0">
                <a:solidFill>
                  <a:srgbClr val="008080"/>
                </a:solidFill>
              </a:rPr>
              <a:t> </a:t>
            </a:r>
            <a:r>
              <a:rPr lang="en-US" sz="2400" dirty="0" err="1">
                <a:solidFill>
                  <a:srgbClr val="008080"/>
                </a:solidFill>
              </a:rPr>
              <a:t>onderzoek</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Digitale</a:t>
            </a:r>
            <a:r>
              <a:rPr lang="en-US" sz="2400" dirty="0">
                <a:solidFill>
                  <a:srgbClr val="008080"/>
                </a:solidFill>
              </a:rPr>
              <a:t> </a:t>
            </a:r>
            <a:r>
              <a:rPr lang="en-US" sz="2400" dirty="0" err="1">
                <a:solidFill>
                  <a:srgbClr val="008080"/>
                </a:solidFill>
              </a:rPr>
              <a:t>voet</a:t>
            </a:r>
            <a:r>
              <a:rPr lang="en-US" sz="2400" dirty="0">
                <a:solidFill>
                  <a:srgbClr val="008080"/>
                </a:solidFill>
              </a:rPr>
              <a:t> </a:t>
            </a:r>
            <a:r>
              <a:rPr lang="en-US" sz="2400" dirty="0" err="1">
                <a:solidFill>
                  <a:srgbClr val="008080"/>
                </a:solidFill>
              </a:rPr>
              <a:t>drukmeting</a:t>
            </a:r>
            <a:r>
              <a:rPr lang="en-US" sz="2400" dirty="0">
                <a:solidFill>
                  <a:srgbClr val="008080"/>
                </a:solidFill>
              </a:rPr>
              <a:t> </a:t>
            </a:r>
          </a:p>
          <a:p>
            <a:pPr marL="257175" indent="-257175">
              <a:buClr>
                <a:srgbClr val="006666"/>
              </a:buClr>
              <a:buFont typeface="Wingdings" panose="05000000000000000000" pitchFamily="2" charset="2"/>
              <a:buChar char="v"/>
            </a:pPr>
            <a:endParaRPr lang="en-US" sz="2400" dirty="0">
              <a:solidFill>
                <a:srgbClr val="008080"/>
              </a:solidFill>
            </a:endParaRPr>
          </a:p>
          <a:p>
            <a:pPr marL="257175" indent="-257175">
              <a:buClr>
                <a:srgbClr val="006666"/>
              </a:buClr>
              <a:buFont typeface="Wingdings" panose="05000000000000000000" pitchFamily="2" charset="2"/>
              <a:buChar char="v"/>
            </a:pPr>
            <a:endParaRPr lang="en-US" dirty="0"/>
          </a:p>
          <a:p>
            <a:pPr marL="257175" indent="-257175">
              <a:buClr>
                <a:srgbClr val="006666"/>
              </a:buClr>
              <a:buFont typeface="Wingdings" panose="05000000000000000000" pitchFamily="2" charset="2"/>
              <a:buChar char="v"/>
            </a:pPr>
            <a:endParaRPr lang="en-US" dirty="0"/>
          </a:p>
        </p:txBody>
      </p:sp>
    </p:spTree>
    <p:extLst>
      <p:ext uri="{BB962C8B-B14F-4D97-AF65-F5344CB8AC3E}">
        <p14:creationId xmlns:p14="http://schemas.microsoft.com/office/powerpoint/2010/main" val="786216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050DA2E-2D10-4BFA-BE97-9F00CC00E06F}"/>
              </a:ext>
            </a:extLst>
          </p:cNvPr>
          <p:cNvPicPr>
            <a:picLocks noChangeAspect="1"/>
          </p:cNvPicPr>
          <p:nvPr/>
        </p:nvPicPr>
        <p:blipFill>
          <a:blip r:embed="rId3"/>
          <a:stretch>
            <a:fillRect/>
          </a:stretch>
        </p:blipFill>
        <p:spPr>
          <a:xfrm>
            <a:off x="1524001" y="857250"/>
            <a:ext cx="9144000" cy="5143500"/>
          </a:xfrm>
          <a:prstGeom prst="rect">
            <a:avLst/>
          </a:prstGeom>
        </p:spPr>
      </p:pic>
    </p:spTree>
    <p:extLst>
      <p:ext uri="{BB962C8B-B14F-4D97-AF65-F5344CB8AC3E}">
        <p14:creationId xmlns:p14="http://schemas.microsoft.com/office/powerpoint/2010/main" val="302645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CCC1-CFB3-5046-815E-C5891C7AE013}"/>
              </a:ext>
            </a:extLst>
          </p:cNvPr>
          <p:cNvSpPr>
            <a:spLocks noGrp="1"/>
          </p:cNvSpPr>
          <p:nvPr>
            <p:ph type="title"/>
          </p:nvPr>
        </p:nvSpPr>
        <p:spPr>
          <a:xfrm>
            <a:off x="2146817" y="1561930"/>
            <a:ext cx="7935686" cy="425953"/>
          </a:xfrm>
        </p:spPr>
        <p:txBody>
          <a:bodyPr>
            <a:normAutofit fontScale="90000"/>
          </a:bodyPr>
          <a:lstStyle/>
          <a:p>
            <a:r>
              <a:rPr lang="en-US" sz="3300" dirty="0" err="1">
                <a:solidFill>
                  <a:srgbClr val="006666"/>
                </a:solidFill>
                <a:latin typeface="+mn-lt"/>
              </a:rPr>
              <a:t>Behandelmogelijkheden</a:t>
            </a:r>
            <a:r>
              <a:rPr lang="en-US" sz="3300" dirty="0">
                <a:solidFill>
                  <a:srgbClr val="006666"/>
                </a:solidFill>
                <a:latin typeface="+mn-lt"/>
              </a:rPr>
              <a:t> </a:t>
            </a:r>
          </a:p>
        </p:txBody>
      </p:sp>
      <p:sp>
        <p:nvSpPr>
          <p:cNvPr id="3" name="Text Placeholder 2">
            <a:extLst>
              <a:ext uri="{FF2B5EF4-FFF2-40B4-BE49-F238E27FC236}">
                <a16:creationId xmlns:a16="http://schemas.microsoft.com/office/drawing/2014/main" id="{33B86606-DF18-5B46-9BB4-09DD06BE30CC}"/>
              </a:ext>
            </a:extLst>
          </p:cNvPr>
          <p:cNvSpPr>
            <a:spLocks noGrp="1"/>
          </p:cNvSpPr>
          <p:nvPr>
            <p:ph type="body" sz="quarter" idx="10"/>
          </p:nvPr>
        </p:nvSpPr>
        <p:spPr>
          <a:xfrm>
            <a:off x="2146816" y="2336185"/>
            <a:ext cx="7935686" cy="2827176"/>
          </a:xfrm>
        </p:spPr>
        <p:txBody>
          <a:bodyPr/>
          <a:lstStyle/>
          <a:p>
            <a:pPr marL="257175" indent="-257175">
              <a:buClr>
                <a:srgbClr val="006666"/>
              </a:buClr>
              <a:buFont typeface="Wingdings" panose="05000000000000000000" pitchFamily="2" charset="2"/>
              <a:buChar char="v"/>
            </a:pPr>
            <a:r>
              <a:rPr lang="en-US" sz="2400" dirty="0">
                <a:solidFill>
                  <a:srgbClr val="008080"/>
                </a:solidFill>
              </a:rPr>
              <a:t> Schoenadviezen (</a:t>
            </a:r>
            <a:r>
              <a:rPr lang="en-US" sz="2400" dirty="0" err="1">
                <a:solidFill>
                  <a:srgbClr val="008080"/>
                </a:solidFill>
              </a:rPr>
              <a:t>ook</a:t>
            </a:r>
            <a:r>
              <a:rPr lang="en-US" sz="2400" dirty="0">
                <a:solidFill>
                  <a:srgbClr val="008080"/>
                </a:solidFill>
              </a:rPr>
              <a:t> </a:t>
            </a:r>
            <a:r>
              <a:rPr lang="en-US" sz="2400" dirty="0" err="1">
                <a:solidFill>
                  <a:srgbClr val="008080"/>
                </a:solidFill>
              </a:rPr>
              <a:t>valpreventie</a:t>
            </a:r>
            <a:r>
              <a:rPr lang="en-US" sz="2400" dirty="0">
                <a:solidFill>
                  <a:srgbClr val="008080"/>
                </a:solidFill>
              </a:rPr>
              <a:t>)</a:t>
            </a: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Inlegzolen</a:t>
            </a:r>
            <a:r>
              <a:rPr lang="en-US" sz="2400" dirty="0">
                <a:solidFill>
                  <a:srgbClr val="008080"/>
                </a:solidFill>
              </a:rPr>
              <a:t> </a:t>
            </a: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Siliconen</a:t>
            </a:r>
            <a:r>
              <a:rPr lang="en-US" sz="2400" dirty="0">
                <a:solidFill>
                  <a:srgbClr val="008080"/>
                </a:solidFill>
              </a:rPr>
              <a:t> </a:t>
            </a:r>
            <a:r>
              <a:rPr lang="en-US" sz="2400" dirty="0" err="1">
                <a:solidFill>
                  <a:srgbClr val="008080"/>
                </a:solidFill>
              </a:rPr>
              <a:t>orthesen</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Beweegadviezen</a:t>
            </a:r>
            <a:endParaRPr lang="en-US" sz="21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Wondebehandeling</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Contact met: </a:t>
            </a:r>
            <a:r>
              <a:rPr lang="en-US" sz="2400" dirty="0" err="1">
                <a:solidFill>
                  <a:srgbClr val="008080"/>
                </a:solidFill>
              </a:rPr>
              <a:t>Huisarts</a:t>
            </a:r>
            <a:r>
              <a:rPr lang="en-US" sz="2400" dirty="0">
                <a:solidFill>
                  <a:srgbClr val="008080"/>
                </a:solidFill>
              </a:rPr>
              <a:t> – Pedicure - </a:t>
            </a:r>
            <a:r>
              <a:rPr lang="en-US" sz="2400" dirty="0" err="1">
                <a:solidFill>
                  <a:srgbClr val="008080"/>
                </a:solidFill>
              </a:rPr>
              <a:t>Thuiszorg</a:t>
            </a:r>
            <a:r>
              <a:rPr lang="en-US" sz="2400" dirty="0">
                <a:solidFill>
                  <a:srgbClr val="008080"/>
                </a:solidFill>
              </a:rPr>
              <a:t> </a:t>
            </a:r>
          </a:p>
          <a:p>
            <a:pPr marL="257175" indent="-257175">
              <a:buClr>
                <a:srgbClr val="006666"/>
              </a:buClr>
              <a:buFont typeface="Wingdings" panose="05000000000000000000" pitchFamily="2" charset="2"/>
              <a:buChar char="v"/>
            </a:pPr>
            <a:endParaRPr lang="en-US" sz="2400" dirty="0">
              <a:solidFill>
                <a:srgbClr val="008080"/>
              </a:solidFill>
            </a:endParaRPr>
          </a:p>
          <a:p>
            <a:pPr marL="257175" indent="-257175">
              <a:buClr>
                <a:srgbClr val="006666"/>
              </a:buClr>
              <a:buFont typeface="Wingdings" panose="05000000000000000000" pitchFamily="2" charset="2"/>
              <a:buChar char="v"/>
            </a:pPr>
            <a:endParaRPr lang="en-US" dirty="0"/>
          </a:p>
          <a:p>
            <a:pPr marL="257175" indent="-257175">
              <a:buClr>
                <a:srgbClr val="006666"/>
              </a:buClr>
              <a:buFont typeface="Wingdings" panose="05000000000000000000" pitchFamily="2" charset="2"/>
              <a:buChar char="v"/>
            </a:pPr>
            <a:endParaRPr lang="en-US" dirty="0"/>
          </a:p>
        </p:txBody>
      </p:sp>
    </p:spTree>
    <p:extLst>
      <p:ext uri="{BB962C8B-B14F-4D97-AF65-F5344CB8AC3E}">
        <p14:creationId xmlns:p14="http://schemas.microsoft.com/office/powerpoint/2010/main" val="362228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CCC1-CFB3-5046-815E-C5891C7AE013}"/>
              </a:ext>
            </a:extLst>
          </p:cNvPr>
          <p:cNvSpPr>
            <a:spLocks noGrp="1"/>
          </p:cNvSpPr>
          <p:nvPr>
            <p:ph type="title"/>
          </p:nvPr>
        </p:nvSpPr>
        <p:spPr>
          <a:xfrm>
            <a:off x="2146817" y="1561930"/>
            <a:ext cx="7935686" cy="425953"/>
          </a:xfrm>
        </p:spPr>
        <p:txBody>
          <a:bodyPr>
            <a:normAutofit fontScale="90000"/>
          </a:bodyPr>
          <a:lstStyle/>
          <a:p>
            <a:r>
              <a:rPr lang="en-US" sz="3300" dirty="0" err="1">
                <a:solidFill>
                  <a:srgbClr val="006666"/>
                </a:solidFill>
                <a:latin typeface="+mn-lt"/>
              </a:rPr>
              <a:t>Iedereen</a:t>
            </a:r>
            <a:r>
              <a:rPr lang="en-US" sz="3300" dirty="0">
                <a:solidFill>
                  <a:srgbClr val="006666"/>
                </a:solidFill>
                <a:latin typeface="+mn-lt"/>
              </a:rPr>
              <a:t> </a:t>
            </a:r>
            <a:r>
              <a:rPr lang="en-US" sz="3300" dirty="0" err="1">
                <a:solidFill>
                  <a:srgbClr val="006666"/>
                </a:solidFill>
                <a:latin typeface="+mn-lt"/>
              </a:rPr>
              <a:t>zijn</a:t>
            </a:r>
            <a:r>
              <a:rPr lang="en-US" sz="3300" dirty="0">
                <a:solidFill>
                  <a:srgbClr val="006666"/>
                </a:solidFill>
                <a:latin typeface="+mn-lt"/>
              </a:rPr>
              <a:t> </a:t>
            </a:r>
            <a:r>
              <a:rPr lang="en-US" sz="3300" dirty="0" err="1">
                <a:solidFill>
                  <a:srgbClr val="006666"/>
                </a:solidFill>
                <a:latin typeface="+mn-lt"/>
              </a:rPr>
              <a:t>rol</a:t>
            </a:r>
            <a:r>
              <a:rPr lang="en-US" sz="3300" dirty="0">
                <a:solidFill>
                  <a:srgbClr val="006666"/>
                </a:solidFill>
                <a:latin typeface="+mn-lt"/>
              </a:rPr>
              <a:t> in </a:t>
            </a:r>
            <a:r>
              <a:rPr lang="en-US" sz="3300" dirty="0" err="1">
                <a:solidFill>
                  <a:srgbClr val="006666"/>
                </a:solidFill>
                <a:latin typeface="+mn-lt"/>
              </a:rPr>
              <a:t>dit</a:t>
            </a:r>
            <a:r>
              <a:rPr lang="en-US" sz="3300" dirty="0">
                <a:solidFill>
                  <a:srgbClr val="006666"/>
                </a:solidFill>
                <a:latin typeface="+mn-lt"/>
              </a:rPr>
              <a:t> </a:t>
            </a:r>
            <a:r>
              <a:rPr lang="en-US" sz="3300" dirty="0" err="1">
                <a:solidFill>
                  <a:srgbClr val="006666"/>
                </a:solidFill>
                <a:latin typeface="+mn-lt"/>
              </a:rPr>
              <a:t>proces</a:t>
            </a:r>
            <a:r>
              <a:rPr lang="en-US" sz="3300" dirty="0">
                <a:solidFill>
                  <a:srgbClr val="006666"/>
                </a:solidFill>
                <a:latin typeface="+mn-lt"/>
              </a:rPr>
              <a:t> </a:t>
            </a:r>
          </a:p>
        </p:txBody>
      </p:sp>
      <p:sp>
        <p:nvSpPr>
          <p:cNvPr id="3" name="Text Placeholder 2">
            <a:extLst>
              <a:ext uri="{FF2B5EF4-FFF2-40B4-BE49-F238E27FC236}">
                <a16:creationId xmlns:a16="http://schemas.microsoft.com/office/drawing/2014/main" id="{33B86606-DF18-5B46-9BB4-09DD06BE30CC}"/>
              </a:ext>
            </a:extLst>
          </p:cNvPr>
          <p:cNvSpPr>
            <a:spLocks noGrp="1"/>
          </p:cNvSpPr>
          <p:nvPr>
            <p:ph type="body" sz="quarter" idx="10"/>
          </p:nvPr>
        </p:nvSpPr>
        <p:spPr>
          <a:xfrm>
            <a:off x="2146817" y="2200957"/>
            <a:ext cx="7935686" cy="2827176"/>
          </a:xfrm>
        </p:spPr>
        <p:txBody>
          <a:bodyPr>
            <a:normAutofit fontScale="85000" lnSpcReduction="20000"/>
          </a:bodyPr>
          <a:lstStyle/>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Huisarts</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Apotheker</a:t>
            </a:r>
            <a:r>
              <a:rPr lang="en-US" sz="2400" dirty="0">
                <a:solidFill>
                  <a:srgbClr val="008080"/>
                </a:solidFill>
              </a:rPr>
              <a:t>  </a:t>
            </a:r>
          </a:p>
          <a:p>
            <a:pPr marL="257175" indent="-257175">
              <a:buClr>
                <a:srgbClr val="006666"/>
              </a:buClr>
              <a:buFont typeface="Wingdings" panose="05000000000000000000" pitchFamily="2" charset="2"/>
              <a:buChar char="v"/>
            </a:pPr>
            <a:r>
              <a:rPr lang="en-US" sz="2400" dirty="0">
                <a:solidFill>
                  <a:srgbClr val="008080"/>
                </a:solidFill>
              </a:rPr>
              <a:t> POH </a:t>
            </a: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Dietiste</a:t>
            </a:r>
            <a:r>
              <a:rPr lang="en-US" sz="2400" dirty="0">
                <a:solidFill>
                  <a:srgbClr val="008080"/>
                </a:solidFill>
              </a:rPr>
              <a:t> </a:t>
            </a:r>
            <a:endParaRPr lang="en-US" sz="21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Fysiotherapeut</a:t>
            </a:r>
            <a:r>
              <a:rPr lang="en-US" sz="2400" dirty="0">
                <a:solidFill>
                  <a:srgbClr val="008080"/>
                </a:solidFill>
              </a:rPr>
              <a:t> – </a:t>
            </a:r>
            <a:r>
              <a:rPr lang="en-US" sz="2400" dirty="0" err="1">
                <a:solidFill>
                  <a:srgbClr val="008080"/>
                </a:solidFill>
              </a:rPr>
              <a:t>oefentherapeut</a:t>
            </a:r>
            <a:r>
              <a:rPr lang="en-US" sz="2400" dirty="0">
                <a:solidFill>
                  <a:srgbClr val="008080"/>
                </a:solidFill>
              </a:rPr>
              <a:t> – </a:t>
            </a:r>
            <a:r>
              <a:rPr lang="en-US" sz="2400" dirty="0" err="1">
                <a:solidFill>
                  <a:srgbClr val="008080"/>
                </a:solidFill>
              </a:rPr>
              <a:t>sportbegeleider</a:t>
            </a:r>
            <a:r>
              <a:rPr lang="en-US" sz="2400" dirty="0">
                <a:solidFill>
                  <a:srgbClr val="008080"/>
                </a:solidFill>
              </a:rPr>
              <a:t> </a:t>
            </a:r>
          </a:p>
          <a:p>
            <a:pPr marL="257175" indent="-257175">
              <a:buClr>
                <a:srgbClr val="006666"/>
              </a:buClr>
              <a:buFont typeface="Wingdings" panose="05000000000000000000" pitchFamily="2" charset="2"/>
              <a:buChar char="v"/>
            </a:pPr>
            <a:r>
              <a:rPr lang="en-US" sz="2400" dirty="0">
                <a:solidFill>
                  <a:srgbClr val="008080"/>
                </a:solidFill>
              </a:rPr>
              <a:t> Contact met: </a:t>
            </a:r>
            <a:r>
              <a:rPr lang="en-US" sz="2400" dirty="0" err="1">
                <a:solidFill>
                  <a:srgbClr val="008080"/>
                </a:solidFill>
              </a:rPr>
              <a:t>Huisarts</a:t>
            </a:r>
            <a:r>
              <a:rPr lang="en-US" sz="2400" dirty="0">
                <a:solidFill>
                  <a:srgbClr val="008080"/>
                </a:solidFill>
              </a:rPr>
              <a:t> – Pedicure – </a:t>
            </a:r>
            <a:r>
              <a:rPr lang="en-US" sz="2400" dirty="0" err="1">
                <a:solidFill>
                  <a:srgbClr val="008080"/>
                </a:solidFill>
              </a:rPr>
              <a:t>Thuiszorg</a:t>
            </a:r>
            <a:endParaRPr lang="en-US" sz="2400" dirty="0">
              <a:solidFill>
                <a:srgbClr val="008080"/>
              </a:solidFill>
            </a:endParaRP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Verpleegkundige</a:t>
            </a:r>
            <a:r>
              <a:rPr lang="en-US" sz="2400" dirty="0">
                <a:solidFill>
                  <a:srgbClr val="008080"/>
                </a:solidFill>
              </a:rPr>
              <a:t> – </a:t>
            </a:r>
            <a:r>
              <a:rPr lang="en-US" sz="2400" dirty="0" err="1">
                <a:solidFill>
                  <a:srgbClr val="008080"/>
                </a:solidFill>
              </a:rPr>
              <a:t>wijkzorg</a:t>
            </a:r>
            <a:r>
              <a:rPr lang="en-US" sz="2400" dirty="0">
                <a:solidFill>
                  <a:srgbClr val="008080"/>
                </a:solidFill>
              </a:rPr>
              <a:t> – </a:t>
            </a:r>
            <a:r>
              <a:rPr lang="en-US" sz="2400" dirty="0" err="1">
                <a:solidFill>
                  <a:srgbClr val="008080"/>
                </a:solidFill>
              </a:rPr>
              <a:t>thuiszorg</a:t>
            </a:r>
            <a:r>
              <a:rPr lang="en-US" sz="2400" dirty="0">
                <a:solidFill>
                  <a:srgbClr val="008080"/>
                </a:solidFill>
              </a:rPr>
              <a:t> </a:t>
            </a:r>
          </a:p>
          <a:p>
            <a:pPr marL="257175" indent="-257175">
              <a:buClr>
                <a:srgbClr val="006666"/>
              </a:buClr>
              <a:buFont typeface="Wingdings" panose="05000000000000000000" pitchFamily="2" charset="2"/>
              <a:buChar char="v"/>
            </a:pPr>
            <a:r>
              <a:rPr lang="en-US" sz="2400" dirty="0">
                <a:solidFill>
                  <a:srgbClr val="008080"/>
                </a:solidFill>
              </a:rPr>
              <a:t> </a:t>
            </a:r>
            <a:r>
              <a:rPr lang="en-US" sz="2400" dirty="0" err="1">
                <a:solidFill>
                  <a:srgbClr val="008080"/>
                </a:solidFill>
              </a:rPr>
              <a:t>Iedereen</a:t>
            </a:r>
            <a:r>
              <a:rPr lang="en-US" sz="2400" dirty="0">
                <a:solidFill>
                  <a:srgbClr val="008080"/>
                </a:solidFill>
              </a:rPr>
              <a:t> die in </a:t>
            </a:r>
            <a:r>
              <a:rPr lang="en-US" sz="2400" dirty="0" err="1">
                <a:solidFill>
                  <a:srgbClr val="008080"/>
                </a:solidFill>
              </a:rPr>
              <a:t>zijn</a:t>
            </a:r>
            <a:r>
              <a:rPr lang="en-US" sz="2400" dirty="0">
                <a:solidFill>
                  <a:srgbClr val="008080"/>
                </a:solidFill>
              </a:rPr>
              <a:t> praktijk </a:t>
            </a:r>
            <a:r>
              <a:rPr lang="en-US" sz="2400" dirty="0" err="1">
                <a:solidFill>
                  <a:srgbClr val="008080"/>
                </a:solidFill>
              </a:rPr>
              <a:t>werkt</a:t>
            </a:r>
            <a:r>
              <a:rPr lang="en-US" sz="2400" dirty="0">
                <a:solidFill>
                  <a:srgbClr val="008080"/>
                </a:solidFill>
              </a:rPr>
              <a:t> met </a:t>
            </a:r>
            <a:r>
              <a:rPr lang="en-US" sz="2400" dirty="0" err="1">
                <a:solidFill>
                  <a:srgbClr val="008080"/>
                </a:solidFill>
              </a:rPr>
              <a:t>een</a:t>
            </a:r>
            <a:r>
              <a:rPr lang="en-US" sz="2400" dirty="0">
                <a:solidFill>
                  <a:srgbClr val="008080"/>
                </a:solidFill>
              </a:rPr>
              <a:t> DM patient   </a:t>
            </a:r>
          </a:p>
          <a:p>
            <a:pPr marL="257175" indent="-257175">
              <a:buClr>
                <a:srgbClr val="006666"/>
              </a:buClr>
              <a:buFont typeface="Wingdings" panose="05000000000000000000" pitchFamily="2" charset="2"/>
              <a:buChar char="v"/>
            </a:pPr>
            <a:endParaRPr lang="en-US" sz="2400" dirty="0">
              <a:solidFill>
                <a:srgbClr val="008080"/>
              </a:solidFill>
            </a:endParaRPr>
          </a:p>
          <a:p>
            <a:pPr marL="257175" indent="-257175">
              <a:buClr>
                <a:srgbClr val="006666"/>
              </a:buClr>
              <a:buFont typeface="Wingdings" panose="05000000000000000000" pitchFamily="2" charset="2"/>
              <a:buChar char="v"/>
            </a:pPr>
            <a:endParaRPr lang="en-US" dirty="0"/>
          </a:p>
          <a:p>
            <a:pPr marL="257175" indent="-257175">
              <a:buClr>
                <a:srgbClr val="006666"/>
              </a:buClr>
              <a:buFont typeface="Wingdings" panose="05000000000000000000" pitchFamily="2" charset="2"/>
              <a:buChar char="v"/>
            </a:pPr>
            <a:endParaRPr lang="en-US" dirty="0"/>
          </a:p>
        </p:txBody>
      </p:sp>
    </p:spTree>
    <p:extLst>
      <p:ext uri="{BB962C8B-B14F-4D97-AF65-F5344CB8AC3E}">
        <p14:creationId xmlns:p14="http://schemas.microsoft.com/office/powerpoint/2010/main" val="395052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E9B21160-7351-4FA4-BDAA-960B019CB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49" b="21053"/>
          <a:stretch>
            <a:fillRect/>
          </a:stretch>
        </p:blipFill>
        <p:spPr bwMode="auto">
          <a:xfrm>
            <a:off x="1524000" y="2187178"/>
            <a:ext cx="4450808" cy="29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F2E5C04B-72BF-4C75-B6B8-05BC43B75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401" t="34650" r="3162" b="23351"/>
          <a:stretch>
            <a:fillRect/>
          </a:stretch>
        </p:blipFill>
        <p:spPr bwMode="auto">
          <a:xfrm>
            <a:off x="6096001" y="2187178"/>
            <a:ext cx="4349981" cy="29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4F94CCC1-CFB3-5046-815E-C5891C7AE013}"/>
              </a:ext>
            </a:extLst>
          </p:cNvPr>
          <p:cNvSpPr>
            <a:spLocks noGrp="1"/>
          </p:cNvSpPr>
          <p:nvPr>
            <p:ph type="title"/>
          </p:nvPr>
        </p:nvSpPr>
        <p:spPr>
          <a:xfrm>
            <a:off x="2128156" y="1484657"/>
            <a:ext cx="7935686" cy="425953"/>
          </a:xfrm>
        </p:spPr>
        <p:txBody>
          <a:bodyPr>
            <a:normAutofit fontScale="90000"/>
          </a:bodyPr>
          <a:lstStyle/>
          <a:p>
            <a:r>
              <a:rPr lang="en-US" sz="3300" dirty="0">
                <a:solidFill>
                  <a:srgbClr val="006666"/>
                </a:solidFill>
                <a:latin typeface="+mn-lt"/>
              </a:rPr>
              <a:t>Is </a:t>
            </a:r>
            <a:r>
              <a:rPr lang="en-US" sz="3300" dirty="0" err="1">
                <a:solidFill>
                  <a:srgbClr val="006666"/>
                </a:solidFill>
                <a:latin typeface="+mn-lt"/>
              </a:rPr>
              <a:t>dit</a:t>
            </a:r>
            <a:r>
              <a:rPr lang="en-US" sz="3300" dirty="0">
                <a:solidFill>
                  <a:srgbClr val="006666"/>
                </a:solidFill>
                <a:latin typeface="+mn-lt"/>
              </a:rPr>
              <a:t> </a:t>
            </a:r>
            <a:r>
              <a:rPr lang="en-US" sz="3300" dirty="0" err="1">
                <a:solidFill>
                  <a:srgbClr val="006666"/>
                </a:solidFill>
                <a:latin typeface="+mn-lt"/>
              </a:rPr>
              <a:t>ernstig</a:t>
            </a:r>
            <a:r>
              <a:rPr lang="en-US" sz="3300" dirty="0">
                <a:solidFill>
                  <a:srgbClr val="006666"/>
                </a:solidFill>
                <a:latin typeface="+mn-lt"/>
              </a:rPr>
              <a:t>? </a:t>
            </a:r>
          </a:p>
        </p:txBody>
      </p:sp>
    </p:spTree>
    <p:extLst>
      <p:ext uri="{BB962C8B-B14F-4D97-AF65-F5344CB8AC3E}">
        <p14:creationId xmlns:p14="http://schemas.microsoft.com/office/powerpoint/2010/main" val="164727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94CCC1-CFB3-5046-815E-C5891C7AE013}"/>
              </a:ext>
            </a:extLst>
          </p:cNvPr>
          <p:cNvSpPr>
            <a:spLocks noGrp="1"/>
          </p:cNvSpPr>
          <p:nvPr>
            <p:ph type="title"/>
          </p:nvPr>
        </p:nvSpPr>
        <p:spPr>
          <a:xfrm>
            <a:off x="2128156" y="1484657"/>
            <a:ext cx="7935686" cy="425953"/>
          </a:xfrm>
        </p:spPr>
        <p:txBody>
          <a:bodyPr>
            <a:normAutofit fontScale="90000"/>
          </a:bodyPr>
          <a:lstStyle/>
          <a:p>
            <a:r>
              <a:rPr lang="en-US" sz="3300" dirty="0">
                <a:solidFill>
                  <a:srgbClr val="006666"/>
                </a:solidFill>
                <a:latin typeface="+mn-lt"/>
              </a:rPr>
              <a:t>En </a:t>
            </a:r>
            <a:r>
              <a:rPr lang="en-US" sz="3300" dirty="0" err="1">
                <a:solidFill>
                  <a:srgbClr val="006666"/>
                </a:solidFill>
                <a:latin typeface="+mn-lt"/>
              </a:rPr>
              <a:t>dit</a:t>
            </a:r>
            <a:r>
              <a:rPr lang="en-US" sz="3300" dirty="0">
                <a:solidFill>
                  <a:srgbClr val="006666"/>
                </a:solidFill>
                <a:latin typeface="+mn-lt"/>
              </a:rPr>
              <a:t> - is </a:t>
            </a:r>
            <a:r>
              <a:rPr lang="en-US" sz="3300" dirty="0" err="1">
                <a:solidFill>
                  <a:srgbClr val="006666"/>
                </a:solidFill>
                <a:latin typeface="+mn-lt"/>
              </a:rPr>
              <a:t>dit</a:t>
            </a:r>
            <a:r>
              <a:rPr lang="en-US" sz="3300" dirty="0">
                <a:solidFill>
                  <a:srgbClr val="006666"/>
                </a:solidFill>
                <a:latin typeface="+mn-lt"/>
              </a:rPr>
              <a:t> </a:t>
            </a:r>
            <a:r>
              <a:rPr lang="en-US" sz="3300" dirty="0" err="1">
                <a:solidFill>
                  <a:srgbClr val="006666"/>
                </a:solidFill>
                <a:latin typeface="+mn-lt"/>
              </a:rPr>
              <a:t>ernstig</a:t>
            </a:r>
            <a:r>
              <a:rPr lang="en-US" sz="3300" dirty="0">
                <a:solidFill>
                  <a:srgbClr val="006666"/>
                </a:solidFill>
                <a:latin typeface="+mn-lt"/>
              </a:rPr>
              <a:t>? </a:t>
            </a:r>
          </a:p>
        </p:txBody>
      </p:sp>
      <p:pic>
        <p:nvPicPr>
          <p:cNvPr id="7" name="Afbeelding 3">
            <a:extLst>
              <a:ext uri="{FF2B5EF4-FFF2-40B4-BE49-F238E27FC236}">
                <a16:creationId xmlns:a16="http://schemas.microsoft.com/office/drawing/2014/main" id="{E629C0A1-38C4-455C-8CB3-53351D942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7399" b="15349"/>
          <a:stretch>
            <a:fillRect/>
          </a:stretch>
        </p:blipFill>
        <p:spPr bwMode="auto">
          <a:xfrm>
            <a:off x="1658542" y="2132410"/>
            <a:ext cx="3423999" cy="3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extLst>
              <a:ext uri="{FF2B5EF4-FFF2-40B4-BE49-F238E27FC236}">
                <a16:creationId xmlns:a16="http://schemas.microsoft.com/office/drawing/2014/main" id="{33C577A6-22AC-4A38-B2D1-31BF9C3EC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42" t="26901" r="742" b="25371"/>
          <a:stretch>
            <a:fillRect/>
          </a:stretch>
        </p:blipFill>
        <p:spPr bwMode="auto">
          <a:xfrm>
            <a:off x="5258039" y="2132410"/>
            <a:ext cx="3389726" cy="333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49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733</Words>
  <Application>Microsoft Office PowerPoint</Application>
  <PresentationFormat>Breedbeeld</PresentationFormat>
  <Paragraphs>91</Paragraphs>
  <Slides>10</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Calibri Light</vt:lpstr>
      <vt:lpstr>Wingdings</vt:lpstr>
      <vt:lpstr>Kantoorthema</vt:lpstr>
      <vt:lpstr>PowerPoint-presentatie</vt:lpstr>
      <vt:lpstr>Zorgpad diabetische voet</vt:lpstr>
      <vt:lpstr>Rol podotherapeut bij diabetes mellitus</vt:lpstr>
      <vt:lpstr>Onderzoek podotherapeut </vt:lpstr>
      <vt:lpstr>PowerPoint-presentatie</vt:lpstr>
      <vt:lpstr>Behandelmogelijkheden </vt:lpstr>
      <vt:lpstr>Iedereen zijn rol in dit proces </vt:lpstr>
      <vt:lpstr>Is dit ernstig? </vt:lpstr>
      <vt:lpstr>En dit - is dit ernstig? </vt:lpstr>
      <vt:lpstr>En als laatste?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 van de Steeg</dc:creator>
  <cp:lastModifiedBy>Han van de Steeg</cp:lastModifiedBy>
  <cp:revision>1</cp:revision>
  <dcterms:created xsi:type="dcterms:W3CDTF">2020-01-29T12:40:24Z</dcterms:created>
  <dcterms:modified xsi:type="dcterms:W3CDTF">2020-01-29T12:41:13Z</dcterms:modified>
</cp:coreProperties>
</file>