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64" r:id="rId2"/>
    <p:sldId id="257" r:id="rId3"/>
    <p:sldId id="261" r:id="rId4"/>
    <p:sldId id="260" r:id="rId5"/>
    <p:sldId id="259" r:id="rId6"/>
    <p:sldId id="258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E5B"/>
    <a:srgbClr val="001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9F635EB-B5AB-4FB6-85E9-B55A6CA9DB4D}" type="datetimeFigureOut">
              <a:rPr lang="nl-NL" smtClean="0"/>
              <a:t>29-1-2020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117027C-0228-4F8C-A36D-B3502080AC7A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27184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635EB-B5AB-4FB6-85E9-B55A6CA9DB4D}" type="datetimeFigureOut">
              <a:rPr lang="nl-NL" smtClean="0"/>
              <a:t>29-1-2020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7027C-0228-4F8C-A36D-B3502080AC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8383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635EB-B5AB-4FB6-85E9-B55A6CA9DB4D}" type="datetimeFigureOut">
              <a:rPr lang="nl-NL" smtClean="0"/>
              <a:t>29-1-2020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7027C-0228-4F8C-A36D-B3502080AC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4771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B85DADD-1529-2845-976E-1EC75B0D2B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565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635EB-B5AB-4FB6-85E9-B55A6CA9DB4D}" type="datetimeFigureOut">
              <a:rPr lang="nl-NL" smtClean="0"/>
              <a:t>29-1-2020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7027C-0228-4F8C-A36D-B3502080AC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572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9F635EB-B5AB-4FB6-85E9-B55A6CA9DB4D}" type="datetimeFigureOut">
              <a:rPr lang="nl-NL" smtClean="0"/>
              <a:t>29-1-2020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117027C-0228-4F8C-A36D-B3502080AC7A}" type="slidenum">
              <a:rPr lang="nl-NL" smtClean="0"/>
              <a:t>‹nr.›</a:t>
            </a:fld>
            <a:endParaRPr lang="nl-NL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645553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635EB-B5AB-4FB6-85E9-B55A6CA9DB4D}" type="datetimeFigureOut">
              <a:rPr lang="nl-NL" smtClean="0"/>
              <a:t>29-1-2020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7027C-0228-4F8C-A36D-B3502080AC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99514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635EB-B5AB-4FB6-85E9-B55A6CA9DB4D}" type="datetimeFigureOut">
              <a:rPr lang="nl-NL" smtClean="0"/>
              <a:t>29-1-2020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7027C-0228-4F8C-A36D-B3502080AC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92101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635EB-B5AB-4FB6-85E9-B55A6CA9DB4D}" type="datetimeFigureOut">
              <a:rPr lang="nl-NL" smtClean="0"/>
              <a:t>29-1-2020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7027C-0228-4F8C-A36D-B3502080AC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968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635EB-B5AB-4FB6-85E9-B55A6CA9DB4D}" type="datetimeFigureOut">
              <a:rPr lang="nl-NL" smtClean="0"/>
              <a:t>29-1-2020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7027C-0228-4F8C-A36D-B3502080AC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5547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29F635EB-B5AB-4FB6-85E9-B55A6CA9DB4D}" type="datetimeFigureOut">
              <a:rPr lang="nl-NL" smtClean="0"/>
              <a:t>29-1-2020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0117027C-0228-4F8C-A36D-B3502080AC7A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363641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29F635EB-B5AB-4FB6-85E9-B55A6CA9DB4D}" type="datetimeFigureOut">
              <a:rPr lang="nl-NL" smtClean="0"/>
              <a:t>29-1-2020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0117027C-0228-4F8C-A36D-B3502080AC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5760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9F635EB-B5AB-4FB6-85E9-B55A6CA9DB4D}" type="datetimeFigureOut">
              <a:rPr lang="nl-NL" smtClean="0"/>
              <a:t>29-1-2020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117027C-0228-4F8C-A36D-B3502080AC7A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61940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92A93-806B-8249-971C-DED972E8EF58}"/>
              </a:ext>
            </a:extLst>
          </p:cNvPr>
          <p:cNvSpPr txBox="1">
            <a:spLocks/>
          </p:cNvSpPr>
          <p:nvPr/>
        </p:nvSpPr>
        <p:spPr>
          <a:xfrm>
            <a:off x="2328334" y="1566770"/>
            <a:ext cx="7711016" cy="8609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solidFill>
                  <a:schemeClr val="bg1"/>
                </a:solidFill>
                <a:latin typeface="+mn-lt"/>
              </a:rPr>
              <a:t>Presentatie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 Lisette v/d Velpen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FE0E7-01C2-9F44-9648-59467E40FF44}"/>
              </a:ext>
            </a:extLst>
          </p:cNvPr>
          <p:cNvSpPr txBox="1">
            <a:spLocks/>
          </p:cNvSpPr>
          <p:nvPr/>
        </p:nvSpPr>
        <p:spPr>
          <a:xfrm>
            <a:off x="2336801" y="2444657"/>
            <a:ext cx="7711016" cy="331046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D459BFF-5815-4B92-9322-3A03E1CEFE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0192" y="3167988"/>
            <a:ext cx="5505165" cy="11110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820962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0D459BFF-5815-4B92-9322-3A03E1CEFE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5890" y="391367"/>
            <a:ext cx="7340220" cy="1481456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8B5A16B7-1B51-4149-8626-406B088F6E8C}"/>
              </a:ext>
            </a:extLst>
          </p:cNvPr>
          <p:cNvSpPr txBox="1"/>
          <p:nvPr/>
        </p:nvSpPr>
        <p:spPr>
          <a:xfrm>
            <a:off x="279699" y="4390238"/>
            <a:ext cx="11629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Verwijzingen bij TOS ( </a:t>
            </a:r>
            <a:r>
              <a:rPr lang="nl-NL" sz="48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zorgpad</a:t>
            </a:r>
            <a:r>
              <a:rPr lang="nl-NL" sz="4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  <a:r>
              <a:rPr lang="nl-NL" sz="4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9729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648A7461-2F5F-43D9-BDAE-56F49BD04F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516" y="249401"/>
            <a:ext cx="2608689" cy="526504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B53DF365-C419-4639-BDF2-40CBA253250D}"/>
              </a:ext>
            </a:extLst>
          </p:cNvPr>
          <p:cNvSpPr txBox="1"/>
          <p:nvPr/>
        </p:nvSpPr>
        <p:spPr>
          <a:xfrm>
            <a:off x="1316181" y="1579379"/>
            <a:ext cx="955963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S-TOS</a:t>
            </a:r>
            <a:br>
              <a:rPr lang="nl-NL" sz="4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nl-NL" sz="4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4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Vermoedelijke S-TOS</a:t>
            </a:r>
            <a:br>
              <a:rPr lang="nl-NL" sz="4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nl-NL" sz="4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4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Taalachterstand</a:t>
            </a:r>
            <a:br>
              <a:rPr lang="nl-NL" sz="4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nl-NL" sz="4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4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TOS </a:t>
            </a:r>
            <a:endParaRPr lang="nl-NL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782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C62458F7-DACB-43EC-BC56-4F344673C2D1}"/>
              </a:ext>
            </a:extLst>
          </p:cNvPr>
          <p:cNvSpPr txBox="1"/>
          <p:nvPr/>
        </p:nvSpPr>
        <p:spPr>
          <a:xfrm>
            <a:off x="844516" y="775905"/>
            <a:ext cx="10660828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Verhoogd risico op sociale, emotionele en gedragsproblemen</a:t>
            </a:r>
            <a:br>
              <a:rPr lang="nl-NL" sz="3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nl-NL" sz="3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3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Verhoogd risico op lees-en leerproblemen</a:t>
            </a:r>
          </a:p>
          <a:p>
            <a:pPr algn="ctr"/>
            <a:endParaRPr lang="nl-NL" sz="30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nl-NL" sz="3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Vaker slachtoffer van pesten </a:t>
            </a:r>
            <a:br>
              <a:rPr lang="nl-NL" sz="3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nl-NL" sz="3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3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Minder vriendschappen</a:t>
            </a:r>
          </a:p>
          <a:p>
            <a:pPr algn="ctr"/>
            <a:endParaRPr lang="nl-NL" sz="30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nl-NL" sz="3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Meer angsten</a:t>
            </a:r>
          </a:p>
          <a:p>
            <a:pPr algn="ctr"/>
            <a:endParaRPr lang="nl-NL" sz="30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nl-NL" sz="3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Groter risico op het ontwikkelen van psychiatrische stoornissen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3727F83-B9E1-412C-9193-8D16561B28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516" y="249401"/>
            <a:ext cx="2608689" cy="52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851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46AE0E14-18E3-47D1-AAB1-DD6B78DC93FE}"/>
              </a:ext>
            </a:extLst>
          </p:cNvPr>
          <p:cNvSpPr txBox="1"/>
          <p:nvPr/>
        </p:nvSpPr>
        <p:spPr>
          <a:xfrm>
            <a:off x="989704" y="1702556"/>
            <a:ext cx="10865223" cy="4801314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Voordelen DTL: </a:t>
            </a:r>
          </a:p>
          <a:p>
            <a:pPr marL="285750" indent="-285750">
              <a:buFontTx/>
              <a:buChar char="-"/>
            </a:pPr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Ouders kunnen zelf alle initiatieven nemen; ook als de arts logopedie niet nodig vindt</a:t>
            </a:r>
          </a:p>
          <a:p>
            <a:pPr marL="285750" indent="-285750">
              <a:buFontTx/>
              <a:buChar char="-"/>
            </a:pPr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(huis) Arts wordt administratief ontlast</a:t>
            </a:r>
          </a:p>
          <a:p>
            <a:pPr marL="285750" indent="-285750">
              <a:buFontTx/>
              <a:buChar char="-"/>
            </a:pPr>
            <a:endParaRPr lang="nl-NL" sz="2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Nadelen DTL</a:t>
            </a:r>
          </a:p>
          <a:p>
            <a:pPr marL="285750" indent="-285750">
              <a:buFontTx/>
              <a:buChar char="-"/>
            </a:pPr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Niet iedere zorgverzekeraar koopt DTL in</a:t>
            </a:r>
          </a:p>
          <a:p>
            <a:pPr marL="285750" indent="-285750">
              <a:buFontTx/>
              <a:buChar char="-"/>
            </a:pPr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Bij 2 rode vlaggen alsnog terug naar de arts. Logopedist mag niet direct onderzoek starten ( taal&lt;&gt;spraak) : Gereserveerde tijd ( 60 minuten) mag niet worden ingevuld.</a:t>
            </a:r>
          </a:p>
          <a:p>
            <a:pPr marL="285750" indent="-285750">
              <a:buFontTx/>
              <a:buChar char="-"/>
            </a:pPr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Altijd een verslag naar de verwijzer van consult, daarna nog een keer na start behandeling.</a:t>
            </a:r>
          </a:p>
          <a:p>
            <a:pPr marL="285750" indent="-285750">
              <a:buFontTx/>
              <a:buChar char="-"/>
            </a:pPr>
            <a:endParaRPr lang="nl-NL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678683DB-5244-48C8-B32F-2A247139411D}"/>
              </a:ext>
            </a:extLst>
          </p:cNvPr>
          <p:cNvSpPr txBox="1"/>
          <p:nvPr/>
        </p:nvSpPr>
        <p:spPr>
          <a:xfrm>
            <a:off x="3453205" y="797420"/>
            <a:ext cx="6630720" cy="646331"/>
          </a:xfrm>
          <a:prstGeom prst="rect">
            <a:avLst/>
          </a:prstGeom>
          <a:noFill/>
          <a:effectLst>
            <a:softEdge rad="0"/>
          </a:effectLst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2060"/>
                </a:solidFill>
              </a:rPr>
              <a:t>DTL   of   verwijzing ?</a:t>
            </a:r>
          </a:p>
        </p:txBody>
      </p:sp>
      <p:pic>
        <p:nvPicPr>
          <p:cNvPr id="49" name="Afbeelding 48">
            <a:extLst>
              <a:ext uri="{FF2B5EF4-FFF2-40B4-BE49-F238E27FC236}">
                <a16:creationId xmlns:a16="http://schemas.microsoft.com/office/drawing/2014/main" id="{3A58AFC9-E7A0-4C0F-AB05-4A1B314A8D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516" y="249401"/>
            <a:ext cx="2608689" cy="52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524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BEA14BAD-4FBE-4D30-B551-A7F9F4CCBA53}"/>
              </a:ext>
            </a:extLst>
          </p:cNvPr>
          <p:cNvSpPr txBox="1"/>
          <p:nvPr/>
        </p:nvSpPr>
        <p:spPr>
          <a:xfrm>
            <a:off x="3425662" y="2941792"/>
            <a:ext cx="53406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S- TOS (taalontwikkelingsstoornis)</a:t>
            </a:r>
          </a:p>
          <a:p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Leeftijd   1-18 jaar  </a:t>
            </a:r>
          </a:p>
        </p:txBody>
      </p:sp>
      <p:cxnSp>
        <p:nvCxnSpPr>
          <p:cNvPr id="4" name="Rechte verbindingslijn met pijl 3">
            <a:extLst>
              <a:ext uri="{FF2B5EF4-FFF2-40B4-BE49-F238E27FC236}">
                <a16:creationId xmlns:a16="http://schemas.microsoft.com/office/drawing/2014/main" id="{98AEBF3E-90DC-4B22-AD93-E44FF426B960}"/>
              </a:ext>
            </a:extLst>
          </p:cNvPr>
          <p:cNvCxnSpPr>
            <a:cxnSpLocks/>
          </p:cNvCxnSpPr>
          <p:nvPr/>
        </p:nvCxnSpPr>
        <p:spPr>
          <a:xfrm>
            <a:off x="4363716" y="1731981"/>
            <a:ext cx="1110458" cy="1139969"/>
          </a:xfrm>
          <a:prstGeom prst="straightConnector1">
            <a:avLst/>
          </a:prstGeom>
          <a:ln w="28575">
            <a:solidFill>
              <a:srgbClr val="7030A0"/>
            </a:solidFill>
            <a:headEnd type="triangle"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vak 22">
            <a:extLst>
              <a:ext uri="{FF2B5EF4-FFF2-40B4-BE49-F238E27FC236}">
                <a16:creationId xmlns:a16="http://schemas.microsoft.com/office/drawing/2014/main" id="{EB7384DE-9CA7-41FE-9875-113516983EBC}"/>
              </a:ext>
            </a:extLst>
          </p:cNvPr>
          <p:cNvSpPr txBox="1"/>
          <p:nvPr/>
        </p:nvSpPr>
        <p:spPr>
          <a:xfrm>
            <a:off x="3256908" y="883578"/>
            <a:ext cx="1417831" cy="626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55D1B67-72E0-4104-875A-CF2AD56FE88B}"/>
              </a:ext>
            </a:extLst>
          </p:cNvPr>
          <p:cNvSpPr txBox="1"/>
          <p:nvPr/>
        </p:nvSpPr>
        <p:spPr>
          <a:xfrm>
            <a:off x="1748584" y="852206"/>
            <a:ext cx="43570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Consultatiebureau-arts</a:t>
            </a:r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/jeugdverpleegkundige met AGB code 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9F0D03E3-FB57-4FDC-9C36-2D7F4347324A}"/>
              </a:ext>
            </a:extLst>
          </p:cNvPr>
          <p:cNvSpPr txBox="1"/>
          <p:nvPr/>
        </p:nvSpPr>
        <p:spPr>
          <a:xfrm>
            <a:off x="5429489" y="399980"/>
            <a:ext cx="1675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Huisarts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9B641516-D4AA-4F7C-BA3A-3910DD6572A6}"/>
              </a:ext>
            </a:extLst>
          </p:cNvPr>
          <p:cNvSpPr txBox="1"/>
          <p:nvPr/>
        </p:nvSpPr>
        <p:spPr>
          <a:xfrm>
            <a:off x="7950999" y="500119"/>
            <a:ext cx="36615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Overige   bv                      ( kinderkliniek) , KNO arts.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E6FAD494-F6BB-4842-9207-61817762BAC5}"/>
              </a:ext>
            </a:extLst>
          </p:cNvPr>
          <p:cNvSpPr txBox="1"/>
          <p:nvPr/>
        </p:nvSpPr>
        <p:spPr>
          <a:xfrm>
            <a:off x="2325874" y="5729875"/>
            <a:ext cx="37844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Orthopedagoog (cognitief onderzoek</a:t>
            </a:r>
            <a:r>
              <a:rPr lang="nl-NL" sz="24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7587EB84-318D-464E-89CB-E0209D0C8A7F}"/>
              </a:ext>
            </a:extLst>
          </p:cNvPr>
          <p:cNvSpPr txBox="1"/>
          <p:nvPr/>
        </p:nvSpPr>
        <p:spPr>
          <a:xfrm>
            <a:off x="4905572" y="4646554"/>
            <a:ext cx="34126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Integrale vroeghulp/thuiszorgorganisatie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2B127303-41FC-4E1F-8EA2-61EE67A9733C}"/>
              </a:ext>
            </a:extLst>
          </p:cNvPr>
          <p:cNvSpPr txBox="1"/>
          <p:nvPr/>
        </p:nvSpPr>
        <p:spPr>
          <a:xfrm>
            <a:off x="9157771" y="4530292"/>
            <a:ext cx="26670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Opvoedkundig spreekuur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1CBF2D28-64A9-420A-ACBC-5F6F5617E928}"/>
              </a:ext>
            </a:extLst>
          </p:cNvPr>
          <p:cNvSpPr txBox="1"/>
          <p:nvPr/>
        </p:nvSpPr>
        <p:spPr>
          <a:xfrm>
            <a:off x="343485" y="3580749"/>
            <a:ext cx="2383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Ergotherapeut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0668A559-19BF-4B58-B2EF-FE9388B1380A}"/>
              </a:ext>
            </a:extLst>
          </p:cNvPr>
          <p:cNvSpPr txBox="1"/>
          <p:nvPr/>
        </p:nvSpPr>
        <p:spPr>
          <a:xfrm>
            <a:off x="1036373" y="5964813"/>
            <a:ext cx="1417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GGZ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80047AB2-8558-44B0-96E7-77CB8F7BA3E9}"/>
              </a:ext>
            </a:extLst>
          </p:cNvPr>
          <p:cNvSpPr txBox="1"/>
          <p:nvPr/>
        </p:nvSpPr>
        <p:spPr>
          <a:xfrm>
            <a:off x="9560381" y="3271101"/>
            <a:ext cx="2334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KNO arts /audicien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10700B3F-7720-4AD6-A2D4-FE054482AEB4}"/>
              </a:ext>
            </a:extLst>
          </p:cNvPr>
          <p:cNvSpPr txBox="1"/>
          <p:nvPr/>
        </p:nvSpPr>
        <p:spPr>
          <a:xfrm>
            <a:off x="7271507" y="5810500"/>
            <a:ext cx="41548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nl-NL" sz="24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kinder</a:t>
            </a:r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 Fysiotherapeut &gt; verwijzing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61C9741B-4CA7-40BB-B95A-39D666ED8563}"/>
              </a:ext>
            </a:extLst>
          </p:cNvPr>
          <p:cNvSpPr txBox="1"/>
          <p:nvPr/>
        </p:nvSpPr>
        <p:spPr>
          <a:xfrm>
            <a:off x="321481" y="4192019"/>
            <a:ext cx="41028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nl-NL" sz="24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kinder</a:t>
            </a:r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 Oefentherapeut&gt; verwijzing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A510380-ACAB-4607-ACED-B085056AAA41}"/>
              </a:ext>
            </a:extLst>
          </p:cNvPr>
          <p:cNvSpPr txBox="1"/>
          <p:nvPr/>
        </p:nvSpPr>
        <p:spPr>
          <a:xfrm>
            <a:off x="343485" y="2302708"/>
            <a:ext cx="33859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Multidisicplinair</a:t>
            </a:r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team ( Audiologisch Centrum) </a:t>
            </a:r>
          </a:p>
        </p:txBody>
      </p:sp>
      <p:cxnSp>
        <p:nvCxnSpPr>
          <p:cNvPr id="45" name="Rechte verbindingslijn met pijl 44">
            <a:extLst>
              <a:ext uri="{FF2B5EF4-FFF2-40B4-BE49-F238E27FC236}">
                <a16:creationId xmlns:a16="http://schemas.microsoft.com/office/drawing/2014/main" id="{E79F4F3D-0F4B-494F-A809-8676F9C29516}"/>
              </a:ext>
            </a:extLst>
          </p:cNvPr>
          <p:cNvCxnSpPr>
            <a:cxnSpLocks/>
          </p:cNvCxnSpPr>
          <p:nvPr/>
        </p:nvCxnSpPr>
        <p:spPr>
          <a:xfrm>
            <a:off x="6429077" y="979055"/>
            <a:ext cx="0" cy="1738363"/>
          </a:xfrm>
          <a:prstGeom prst="straightConnector1">
            <a:avLst/>
          </a:prstGeom>
          <a:ln w="28575">
            <a:solidFill>
              <a:srgbClr val="7030A0"/>
            </a:solidFill>
            <a:headEnd type="triangle"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met pijl 45">
            <a:extLst>
              <a:ext uri="{FF2B5EF4-FFF2-40B4-BE49-F238E27FC236}">
                <a16:creationId xmlns:a16="http://schemas.microsoft.com/office/drawing/2014/main" id="{D1B975C3-428D-40CF-87D7-83DEFFE9AB18}"/>
              </a:ext>
            </a:extLst>
          </p:cNvPr>
          <p:cNvCxnSpPr>
            <a:cxnSpLocks/>
          </p:cNvCxnSpPr>
          <p:nvPr/>
        </p:nvCxnSpPr>
        <p:spPr>
          <a:xfrm flipH="1">
            <a:off x="7189721" y="1886239"/>
            <a:ext cx="1282613" cy="1209811"/>
          </a:xfrm>
          <a:prstGeom prst="straightConnector1">
            <a:avLst/>
          </a:prstGeom>
          <a:ln w="28575">
            <a:solidFill>
              <a:srgbClr val="7030A0"/>
            </a:solidFill>
            <a:headEnd type="triangle"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Afbeelding 53">
            <a:extLst>
              <a:ext uri="{FF2B5EF4-FFF2-40B4-BE49-F238E27FC236}">
                <a16:creationId xmlns:a16="http://schemas.microsoft.com/office/drawing/2014/main" id="{59016666-670F-46B7-8910-E020A56B0A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516" y="249401"/>
            <a:ext cx="2608689" cy="526504"/>
          </a:xfrm>
          <a:prstGeom prst="rect">
            <a:avLst/>
          </a:prstGeom>
        </p:spPr>
      </p:pic>
      <p:cxnSp>
        <p:nvCxnSpPr>
          <p:cNvPr id="73" name="Rechte verbindingslijn met pijl 72">
            <a:extLst>
              <a:ext uri="{FF2B5EF4-FFF2-40B4-BE49-F238E27FC236}">
                <a16:creationId xmlns:a16="http://schemas.microsoft.com/office/drawing/2014/main" id="{C682FD50-C24B-4279-A143-E98EF1D6FFEC}"/>
              </a:ext>
            </a:extLst>
          </p:cNvPr>
          <p:cNvCxnSpPr>
            <a:cxnSpLocks/>
          </p:cNvCxnSpPr>
          <p:nvPr/>
        </p:nvCxnSpPr>
        <p:spPr>
          <a:xfrm flipH="1">
            <a:off x="2488423" y="3925667"/>
            <a:ext cx="1529480" cy="484139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Rechte verbindingslijn met pijl 73">
            <a:extLst>
              <a:ext uri="{FF2B5EF4-FFF2-40B4-BE49-F238E27FC236}">
                <a16:creationId xmlns:a16="http://schemas.microsoft.com/office/drawing/2014/main" id="{AE54DCCB-708C-4E7F-984D-A33FE2B55A37}"/>
              </a:ext>
            </a:extLst>
          </p:cNvPr>
          <p:cNvCxnSpPr>
            <a:cxnSpLocks/>
            <a:endCxn id="36" idx="3"/>
          </p:cNvCxnSpPr>
          <p:nvPr/>
        </p:nvCxnSpPr>
        <p:spPr>
          <a:xfrm flipH="1">
            <a:off x="2726604" y="3606451"/>
            <a:ext cx="1106487" cy="205131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echte verbindingslijn met pijl 74">
            <a:extLst>
              <a:ext uri="{FF2B5EF4-FFF2-40B4-BE49-F238E27FC236}">
                <a16:creationId xmlns:a16="http://schemas.microsoft.com/office/drawing/2014/main" id="{78E0BC3F-82F4-410C-BB74-D8F3A9A74B8C}"/>
              </a:ext>
            </a:extLst>
          </p:cNvPr>
          <p:cNvCxnSpPr>
            <a:cxnSpLocks/>
            <a:endCxn id="42" idx="3"/>
          </p:cNvCxnSpPr>
          <p:nvPr/>
        </p:nvCxnSpPr>
        <p:spPr>
          <a:xfrm flipH="1" flipV="1">
            <a:off x="3729458" y="2902873"/>
            <a:ext cx="1433520" cy="253782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echte verbindingslijn met pijl 75">
            <a:extLst>
              <a:ext uri="{FF2B5EF4-FFF2-40B4-BE49-F238E27FC236}">
                <a16:creationId xmlns:a16="http://schemas.microsoft.com/office/drawing/2014/main" id="{A53911DE-A0C1-4B34-9A7B-56FAAF1ABE7C}"/>
              </a:ext>
            </a:extLst>
          </p:cNvPr>
          <p:cNvCxnSpPr>
            <a:cxnSpLocks/>
          </p:cNvCxnSpPr>
          <p:nvPr/>
        </p:nvCxnSpPr>
        <p:spPr>
          <a:xfrm>
            <a:off x="6500375" y="4170017"/>
            <a:ext cx="0" cy="775774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echte verbindingslijn met pijl 76">
            <a:extLst>
              <a:ext uri="{FF2B5EF4-FFF2-40B4-BE49-F238E27FC236}">
                <a16:creationId xmlns:a16="http://schemas.microsoft.com/office/drawing/2014/main" id="{9A55925B-5A86-4122-9ED3-89C84296CDB6}"/>
              </a:ext>
            </a:extLst>
          </p:cNvPr>
          <p:cNvCxnSpPr>
            <a:cxnSpLocks/>
          </p:cNvCxnSpPr>
          <p:nvPr/>
        </p:nvCxnSpPr>
        <p:spPr>
          <a:xfrm>
            <a:off x="7339947" y="4097430"/>
            <a:ext cx="1262509" cy="1524027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echte verbindingslijn met pijl 77">
            <a:extLst>
              <a:ext uri="{FF2B5EF4-FFF2-40B4-BE49-F238E27FC236}">
                <a16:creationId xmlns:a16="http://schemas.microsoft.com/office/drawing/2014/main" id="{6AB0F769-CDA2-4458-908E-89F1D7991D90}"/>
              </a:ext>
            </a:extLst>
          </p:cNvPr>
          <p:cNvCxnSpPr>
            <a:cxnSpLocks/>
          </p:cNvCxnSpPr>
          <p:nvPr/>
        </p:nvCxnSpPr>
        <p:spPr>
          <a:xfrm>
            <a:off x="7960659" y="3985307"/>
            <a:ext cx="1147757" cy="736927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Rechte verbindingslijn met pijl 78">
            <a:extLst>
              <a:ext uri="{FF2B5EF4-FFF2-40B4-BE49-F238E27FC236}">
                <a16:creationId xmlns:a16="http://schemas.microsoft.com/office/drawing/2014/main" id="{EA92F26E-F773-4BA7-85F2-CD0974CBE8CD}"/>
              </a:ext>
            </a:extLst>
          </p:cNvPr>
          <p:cNvCxnSpPr>
            <a:cxnSpLocks/>
          </p:cNvCxnSpPr>
          <p:nvPr/>
        </p:nvCxnSpPr>
        <p:spPr>
          <a:xfrm>
            <a:off x="8472334" y="3711388"/>
            <a:ext cx="1015912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Rechte verbindingslijn met pijl 86">
            <a:extLst>
              <a:ext uri="{FF2B5EF4-FFF2-40B4-BE49-F238E27FC236}">
                <a16:creationId xmlns:a16="http://schemas.microsoft.com/office/drawing/2014/main" id="{86002501-3670-4E28-9F73-714022077087}"/>
              </a:ext>
            </a:extLst>
          </p:cNvPr>
          <p:cNvCxnSpPr>
            <a:cxnSpLocks/>
          </p:cNvCxnSpPr>
          <p:nvPr/>
        </p:nvCxnSpPr>
        <p:spPr>
          <a:xfrm flipV="1">
            <a:off x="7033093" y="1729766"/>
            <a:ext cx="1162032" cy="1142184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Rechte verbindingslijn met pijl 87">
            <a:extLst>
              <a:ext uri="{FF2B5EF4-FFF2-40B4-BE49-F238E27FC236}">
                <a16:creationId xmlns:a16="http://schemas.microsoft.com/office/drawing/2014/main" id="{C3ABAC95-E5A5-4CFC-9181-02D552EA4A39}"/>
              </a:ext>
            </a:extLst>
          </p:cNvPr>
          <p:cNvCxnSpPr>
            <a:cxnSpLocks/>
          </p:cNvCxnSpPr>
          <p:nvPr/>
        </p:nvCxnSpPr>
        <p:spPr>
          <a:xfrm flipH="1">
            <a:off x="1748583" y="4219960"/>
            <a:ext cx="2872733" cy="1667014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Rechte verbindingslijn met pijl 89">
            <a:extLst>
              <a:ext uri="{FF2B5EF4-FFF2-40B4-BE49-F238E27FC236}">
                <a16:creationId xmlns:a16="http://schemas.microsoft.com/office/drawing/2014/main" id="{620938C7-20D7-4742-AF3E-79A616503AED}"/>
              </a:ext>
            </a:extLst>
          </p:cNvPr>
          <p:cNvCxnSpPr>
            <a:cxnSpLocks/>
          </p:cNvCxnSpPr>
          <p:nvPr/>
        </p:nvCxnSpPr>
        <p:spPr>
          <a:xfrm flipH="1">
            <a:off x="3921329" y="4319059"/>
            <a:ext cx="983591" cy="1514687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Rechte verbindingslijn met pijl 105">
            <a:extLst>
              <a:ext uri="{FF2B5EF4-FFF2-40B4-BE49-F238E27FC236}">
                <a16:creationId xmlns:a16="http://schemas.microsoft.com/office/drawing/2014/main" id="{59116D28-8DED-43BC-A515-2262747100FD}"/>
              </a:ext>
            </a:extLst>
          </p:cNvPr>
          <p:cNvCxnSpPr>
            <a:cxnSpLocks/>
          </p:cNvCxnSpPr>
          <p:nvPr/>
        </p:nvCxnSpPr>
        <p:spPr>
          <a:xfrm flipH="1" flipV="1">
            <a:off x="4604362" y="1692063"/>
            <a:ext cx="960826" cy="1039242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Rechte verbindingslijn met pijl 106">
            <a:extLst>
              <a:ext uri="{FF2B5EF4-FFF2-40B4-BE49-F238E27FC236}">
                <a16:creationId xmlns:a16="http://schemas.microsoft.com/office/drawing/2014/main" id="{78BCE352-297C-4DE2-851B-B5A063F9A55E}"/>
              </a:ext>
            </a:extLst>
          </p:cNvPr>
          <p:cNvCxnSpPr>
            <a:cxnSpLocks/>
          </p:cNvCxnSpPr>
          <p:nvPr/>
        </p:nvCxnSpPr>
        <p:spPr>
          <a:xfrm flipV="1">
            <a:off x="6105682" y="1046295"/>
            <a:ext cx="0" cy="1620652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kstvak 118">
            <a:extLst>
              <a:ext uri="{FF2B5EF4-FFF2-40B4-BE49-F238E27FC236}">
                <a16:creationId xmlns:a16="http://schemas.microsoft.com/office/drawing/2014/main" id="{EE1AE028-8424-48E5-BFFB-54BB5497A91C}"/>
              </a:ext>
            </a:extLst>
          </p:cNvPr>
          <p:cNvSpPr txBox="1"/>
          <p:nvPr/>
        </p:nvSpPr>
        <p:spPr>
          <a:xfrm>
            <a:off x="9430640" y="2359649"/>
            <a:ext cx="2334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Psycholoog</a:t>
            </a:r>
          </a:p>
        </p:txBody>
      </p:sp>
      <p:cxnSp>
        <p:nvCxnSpPr>
          <p:cNvPr id="122" name="Rechte verbindingslijn met pijl 121">
            <a:extLst>
              <a:ext uri="{FF2B5EF4-FFF2-40B4-BE49-F238E27FC236}">
                <a16:creationId xmlns:a16="http://schemas.microsoft.com/office/drawing/2014/main" id="{3DC4FEC5-980A-4B4E-A342-7C9BC2CDFBEE}"/>
              </a:ext>
            </a:extLst>
          </p:cNvPr>
          <p:cNvCxnSpPr>
            <a:cxnSpLocks/>
          </p:cNvCxnSpPr>
          <p:nvPr/>
        </p:nvCxnSpPr>
        <p:spPr>
          <a:xfrm flipV="1">
            <a:off x="8426301" y="2784624"/>
            <a:ext cx="1004339" cy="576758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15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/>
      <p:bldP spid="28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2" grpId="0"/>
      <p:bldP spid="1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BEA0E248-0C50-4C5E-95FC-450DF4FCC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516" y="249401"/>
            <a:ext cx="2608689" cy="526504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68631E6A-4C3D-4A9C-998C-234D81336DD9}"/>
              </a:ext>
            </a:extLst>
          </p:cNvPr>
          <p:cNvSpPr txBox="1"/>
          <p:nvPr/>
        </p:nvSpPr>
        <p:spPr>
          <a:xfrm>
            <a:off x="570157" y="130447"/>
            <a:ext cx="11392348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Huisarts/Jeugdarts</a:t>
            </a:r>
          </a:p>
          <a:p>
            <a:pPr algn="ctr"/>
            <a:b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KNO arts</a:t>
            </a:r>
          </a:p>
          <a:p>
            <a:pPr algn="ctr"/>
            <a:b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Audicien</a:t>
            </a:r>
            <a:b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Orthopedagoog</a:t>
            </a:r>
          </a:p>
          <a:p>
            <a:pPr algn="ctr"/>
            <a:b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Fysiotherapeut</a:t>
            </a:r>
          </a:p>
          <a:p>
            <a:pPr algn="ctr"/>
            <a:b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Ergotherapeut</a:t>
            </a:r>
          </a:p>
          <a:p>
            <a:pPr algn="ctr"/>
            <a:b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Oefentherapeut</a:t>
            </a:r>
          </a:p>
          <a:p>
            <a:pPr algn="ctr"/>
            <a:b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Opvoeddeskundige</a:t>
            </a:r>
          </a:p>
          <a:p>
            <a:pPr algn="ctr"/>
            <a:b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Psycholoog</a:t>
            </a:r>
          </a:p>
          <a:p>
            <a:pPr algn="ctr"/>
            <a:b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Audiologisch centrum </a:t>
            </a:r>
            <a:br>
              <a:rPr lang="nl-NL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nl-NL" sz="24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974811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6BCBC259-F838-4415-ADA1-0C8CE75836BA}"/>
              </a:ext>
            </a:extLst>
          </p:cNvPr>
          <p:cNvSpPr txBox="1"/>
          <p:nvPr/>
        </p:nvSpPr>
        <p:spPr>
          <a:xfrm>
            <a:off x="152400" y="1415771"/>
            <a:ext cx="118872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</a:t>
            </a:r>
            <a:r>
              <a:rPr lang="nl-NL" sz="3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Hoe kunnen we makkelijk communiceren?</a:t>
            </a:r>
          </a:p>
          <a:p>
            <a:endParaRPr lang="nl-NL" sz="36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NL" sz="3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Hoe kunnen we makkelijk verwijzen?</a:t>
            </a:r>
          </a:p>
          <a:p>
            <a:endParaRPr lang="nl-NL" sz="36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NL" sz="3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Hoe kunnen we inhoudelijk samenwerken met </a:t>
            </a:r>
          </a:p>
          <a:p>
            <a:r>
              <a:rPr lang="nl-NL" sz="3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zo min mogelijk extra ( administratieve) </a:t>
            </a:r>
          </a:p>
          <a:p>
            <a:r>
              <a:rPr lang="nl-NL" sz="3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lasten?</a:t>
            </a:r>
            <a:br>
              <a:rPr lang="nl-NL" sz="3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nl-NL" sz="36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EC794DB-A4F5-43F7-B15D-3394D7B813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516" y="249401"/>
            <a:ext cx="2608689" cy="52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48396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Aangepast 9">
      <a:dk1>
        <a:sysClr val="windowText" lastClr="000000"/>
      </a:dk1>
      <a:lt1>
        <a:sysClr val="window" lastClr="FFFFFF"/>
      </a:lt1>
      <a:dk2>
        <a:srgbClr val="FFBD5B"/>
      </a:dk2>
      <a:lt2>
        <a:srgbClr val="F3F3F2"/>
      </a:lt2>
      <a:accent1>
        <a:srgbClr val="F8B323"/>
      </a:accent1>
      <a:accent2>
        <a:srgbClr val="FFBD5B"/>
      </a:accent2>
      <a:accent3>
        <a:srgbClr val="46B2B5"/>
      </a:accent3>
      <a:accent4>
        <a:srgbClr val="8CAA7E"/>
      </a:accent4>
      <a:accent5>
        <a:srgbClr val="D36F68"/>
      </a:accent5>
      <a:accent6>
        <a:srgbClr val="FFBD5B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1815</TotalTime>
  <Words>262</Words>
  <Application>Microsoft Office PowerPoint</Application>
  <PresentationFormat>Breedbeeld</PresentationFormat>
  <Paragraphs>50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Gill Sans MT</vt:lpstr>
      <vt:lpstr>Impact</vt:lpstr>
      <vt:lpstr>Verdana</vt:lpstr>
      <vt:lpstr>Badge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lisette v.d.velpen</dc:creator>
  <cp:lastModifiedBy>Han van de Steeg</cp:lastModifiedBy>
  <cp:revision>25</cp:revision>
  <dcterms:created xsi:type="dcterms:W3CDTF">2019-09-29T09:35:38Z</dcterms:created>
  <dcterms:modified xsi:type="dcterms:W3CDTF">2020-01-29T12:43:11Z</dcterms:modified>
</cp:coreProperties>
</file>